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4"/>
    <p:sldMasterId id="2147483718" r:id="rId5"/>
    <p:sldMasterId id="2147483723" r:id="rId6"/>
    <p:sldMasterId id="2147483734" r:id="rId7"/>
    <p:sldMasterId id="2147483750" r:id="rId8"/>
    <p:sldMasterId id="2147483764" r:id="rId9"/>
    <p:sldMasterId id="2147483777" r:id="rId10"/>
    <p:sldMasterId id="2147483779" r:id="rId11"/>
    <p:sldMasterId id="2147483790" r:id="rId12"/>
    <p:sldMasterId id="2147483806" r:id="rId13"/>
    <p:sldMasterId id="2147483817" r:id="rId14"/>
  </p:sldMasterIdLst>
  <p:notesMasterIdLst>
    <p:notesMasterId r:id="rId73"/>
  </p:notesMasterIdLst>
  <p:handoutMasterIdLst>
    <p:handoutMasterId r:id="rId74"/>
  </p:handoutMasterIdLst>
  <p:sldIdLst>
    <p:sldId id="378" r:id="rId15"/>
    <p:sldId id="641" r:id="rId16"/>
    <p:sldId id="381" r:id="rId17"/>
    <p:sldId id="382" r:id="rId18"/>
    <p:sldId id="636" r:id="rId19"/>
    <p:sldId id="637" r:id="rId20"/>
    <p:sldId id="638" r:id="rId21"/>
    <p:sldId id="639" r:id="rId22"/>
    <p:sldId id="643" r:id="rId23"/>
    <p:sldId id="719" r:id="rId24"/>
    <p:sldId id="642" r:id="rId25"/>
    <p:sldId id="697" r:id="rId26"/>
    <p:sldId id="699" r:id="rId27"/>
    <p:sldId id="700" r:id="rId28"/>
    <p:sldId id="698" r:id="rId29"/>
    <p:sldId id="694" r:id="rId30"/>
    <p:sldId id="695" r:id="rId31"/>
    <p:sldId id="665" r:id="rId32"/>
    <p:sldId id="680" r:id="rId33"/>
    <p:sldId id="667" r:id="rId34"/>
    <p:sldId id="668" r:id="rId35"/>
    <p:sldId id="669" r:id="rId36"/>
    <p:sldId id="670" r:id="rId37"/>
    <p:sldId id="671" r:id="rId38"/>
    <p:sldId id="672" r:id="rId39"/>
    <p:sldId id="673" r:id="rId40"/>
    <p:sldId id="674" r:id="rId41"/>
    <p:sldId id="675" r:id="rId42"/>
    <p:sldId id="676" r:id="rId43"/>
    <p:sldId id="645" r:id="rId44"/>
    <p:sldId id="647" r:id="rId45"/>
    <p:sldId id="648" r:id="rId46"/>
    <p:sldId id="653" r:id="rId47"/>
    <p:sldId id="649" r:id="rId48"/>
    <p:sldId id="650" r:id="rId49"/>
    <p:sldId id="679" r:id="rId50"/>
    <p:sldId id="651" r:id="rId51"/>
    <p:sldId id="652" r:id="rId52"/>
    <p:sldId id="654" r:id="rId53"/>
    <p:sldId id="655" r:id="rId54"/>
    <p:sldId id="677" r:id="rId55"/>
    <p:sldId id="656" r:id="rId56"/>
    <p:sldId id="659" r:id="rId57"/>
    <p:sldId id="660" r:id="rId58"/>
    <p:sldId id="661" r:id="rId59"/>
    <p:sldId id="662" r:id="rId60"/>
    <p:sldId id="663" r:id="rId61"/>
    <p:sldId id="657" r:id="rId62"/>
    <p:sldId id="723" r:id="rId63"/>
    <p:sldId id="724" r:id="rId64"/>
    <p:sldId id="688" r:id="rId65"/>
    <p:sldId id="701" r:id="rId66"/>
    <p:sldId id="703" r:id="rId67"/>
    <p:sldId id="707" r:id="rId68"/>
    <p:sldId id="709" r:id="rId69"/>
    <p:sldId id="693" r:id="rId70"/>
    <p:sldId id="711" r:id="rId71"/>
    <p:sldId id="718" r:id="rId7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F44DC98-A057-4A5E-9DCE-098C62335274}">
          <p14:sldIdLst/>
        </p14:section>
        <p14:section name="Architectural Changes in 2010" id="{A070AAC8-095B-41C3-BEAE-EA18DBC28AF4}">
          <p14:sldIdLst>
            <p14:sldId id="378"/>
            <p14:sldId id="641"/>
            <p14:sldId id="381"/>
            <p14:sldId id="382"/>
            <p14:sldId id="636"/>
            <p14:sldId id="637"/>
            <p14:sldId id="638"/>
            <p14:sldId id="639"/>
            <p14:sldId id="643"/>
            <p14:sldId id="719"/>
            <p14:sldId id="642"/>
            <p14:sldId id="697"/>
            <p14:sldId id="699"/>
            <p14:sldId id="700"/>
            <p14:sldId id="698"/>
            <p14:sldId id="694"/>
            <p14:sldId id="695"/>
          </p14:sldIdLst>
        </p14:section>
        <p14:section name="Farm Topologies in 2010" id="{0339BD21-1170-494D-89D4-23B01C3FBEC0}">
          <p14:sldIdLst>
            <p14:sldId id="665"/>
            <p14:sldId id="680"/>
            <p14:sldId id="667"/>
            <p14:sldId id="668"/>
            <p14:sldId id="669"/>
            <p14:sldId id="670"/>
            <p14:sldId id="671"/>
          </p14:sldIdLst>
        </p14:section>
        <p14:section name="Search Topologies in 2010" id="{BE3D36BF-42B3-4657-A692-3C2093B10AF5}">
          <p14:sldIdLst>
            <p14:sldId id="672"/>
            <p14:sldId id="673"/>
            <p14:sldId id="674"/>
            <p14:sldId id="675"/>
            <p14:sldId id="676"/>
          </p14:sldIdLst>
        </p14:section>
        <p14:section name="Service Application Architecture" id="{EBA0DF77-7A75-4301-9DDF-DD0037FCEB15}">
          <p14:sldIdLst>
            <p14:sldId id="645"/>
            <p14:sldId id="647"/>
            <p14:sldId id="648"/>
            <p14:sldId id="653"/>
            <p14:sldId id="649"/>
            <p14:sldId id="650"/>
            <p14:sldId id="679"/>
            <p14:sldId id="651"/>
            <p14:sldId id="652"/>
            <p14:sldId id="654"/>
            <p14:sldId id="655"/>
            <p14:sldId id="677"/>
            <p14:sldId id="656"/>
            <p14:sldId id="659"/>
            <p14:sldId id="660"/>
            <p14:sldId id="661"/>
            <p14:sldId id="662"/>
            <p14:sldId id="663"/>
            <p14:sldId id="657"/>
          </p14:sldIdLst>
        </p14:section>
        <p14:section name="Other Headlines..." id="{870624B7-EEBD-4064-AF80-119C1754FB70}">
          <p14:sldIdLst>
            <p14:sldId id="723"/>
            <p14:sldId id="724"/>
            <p14:sldId id="688"/>
            <p14:sldId id="701"/>
            <p14:sldId id="703"/>
            <p14:sldId id="707"/>
            <p14:sldId id="709"/>
            <p14:sldId id="693"/>
            <p14:sldId id="711"/>
            <p14:sldId id="718"/>
          </p14:sldIdLst>
        </p14:section>
        <p14:section name="Conclusion" id="{63D0D3C0-CC35-4718-BDF0-DE4315F3B38E}">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333333"/>
    <a:srgbClr val="292929"/>
    <a:srgbClr val="F8F57B"/>
    <a:srgbClr val="F6AE1E"/>
    <a:srgbClr val="FF0066"/>
    <a:srgbClr val="F3AF35"/>
    <a:srgbClr val="9C42E6"/>
    <a:srgbClr val="D19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8307" autoAdjust="0"/>
    <p:restoredTop sz="84379" autoAdjust="0"/>
  </p:normalViewPr>
  <p:slideViewPr>
    <p:cSldViewPr>
      <p:cViewPr>
        <p:scale>
          <a:sx n="90" d="100"/>
          <a:sy n="90" d="100"/>
        </p:scale>
        <p:origin x="-1090" y="-336"/>
      </p:cViewPr>
      <p:guideLst>
        <p:guide orient="horz" pos="144"/>
        <p:guide orient="horz" pos="912"/>
        <p:guide orient="horz" pos="1484"/>
        <p:guide orient="horz" pos="1200"/>
        <p:guide orient="horz" pos="2736"/>
        <p:guide orient="horz" pos="4176"/>
        <p:guide pos="2880"/>
        <p:guide pos="240"/>
        <p:guide pos="528"/>
        <p:guide pos="5520"/>
        <p:guide pos="863"/>
        <p:guide pos="5299"/>
      </p:guideLst>
    </p:cSldViewPr>
  </p:slid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101" d="100"/>
          <a:sy n="101" d="100"/>
        </p:scale>
        <p:origin x="-35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7.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slide" Target="slides/slide5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TechReady9</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7/9/2010</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025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TechReady9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7/9/2010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3112166789"/>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7/9/2010 5:42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Microsoft Confidential</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18B6F-5E54-4768-AEBD-AE0249404841}"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7/9/2010 5:42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Microsoft Confidential</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7/9/2010 5:42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Microsoft Confidential</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7/9/2010 5:42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Microsoft Confidential</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7/9/2010 5:42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Microsoft Confidential</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7/9/2010 5:42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Microsoft Confidential</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7/9/2010 5:42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Microsoft Confidential</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7/9/2010 5:42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Microsoft Confidential</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7/9/2010 5:42 PM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7/9/2010 5:42 PM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46</a:t>
            </a:fld>
            <a:endParaRPr lang="en-US"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47</a:t>
            </a:fld>
            <a:endParaRPr lang="en-US"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48</a:t>
            </a:fld>
            <a:endParaRPr lang="en-US" dirty="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18B6F-5E54-4768-AEBD-AE0249404841}"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7/9/2010 5:42 PM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rPr>
              <a:t>Microsoft Confidential</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52</a:t>
            </a:fld>
            <a:endParaRPr lang="en-US"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DDC87BB-E7C8-43A4-929E-F75CC8D6D7F7}" type="slidenum">
              <a:rPr lang="en-US" smtClean="0">
                <a:solidFill>
                  <a:prstClr val="black"/>
                </a:solidFill>
              </a:rPr>
              <a:pPr/>
              <a:t>53</a:t>
            </a:fld>
            <a:endParaRPr lang="en-US" dirty="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54</a:t>
            </a:fld>
            <a:endParaRPr lang="en-US"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41880199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7/9/2010 5:42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Microsoft Confidential</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56</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7/9/2010 5:42 PM</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57</a:t>
            </a:fld>
            <a:endParaRPr lang="en-US" dirty="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18B6F-5E54-4768-AEBD-AE0249404841}"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418B6F-5E54-4768-AEBD-AE0249404841}"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681913" cy="1523495"/>
          </a:xfrm>
        </p:spPr>
        <p:txBody>
          <a:bodyPr>
            <a:noAutofit/>
          </a:bodyPr>
          <a:lstStyle>
            <a:lvl1pPr>
              <a:lnSpc>
                <a:spcPct val="90000"/>
              </a:lnSpc>
              <a:defRPr sz="5400">
                <a:gradFill flip="none" rotWithShape="1">
                  <a:gsLst>
                    <a:gs pos="0">
                      <a:schemeClr val="tx1"/>
                    </a:gs>
                    <a:gs pos="86000">
                      <a:schemeClr val="tx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4988"/>
            <a:ext cx="7681914" cy="461665"/>
          </a:xfrm>
        </p:spPr>
        <p:txBody>
          <a:bodyPr>
            <a:noAutofit/>
          </a:bodyPr>
          <a:lstStyle>
            <a:lvl1pPr marL="0" indent="0" algn="l">
              <a:lnSpc>
                <a:spcPct val="90000"/>
              </a:lnSpc>
              <a:spcBef>
                <a:spcPts val="0"/>
              </a:spcBef>
              <a:buNone/>
              <a:defRPr>
                <a:gradFill>
                  <a:gsLst>
                    <a:gs pos="0">
                      <a:schemeClr val="accent1">
                        <a:lumMod val="40000"/>
                        <a:lumOff val="60000"/>
                      </a:schemeClr>
                    </a:gs>
                    <a:gs pos="86000">
                      <a:schemeClr val="accent1">
                        <a:lumMod val="40000"/>
                        <a:lumOff val="60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techready9_finallogo_reversecolo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42428"/>
            <a:ext cx="1752600" cy="486972"/>
          </a:xfrm>
          <a:prstGeom prst="rect">
            <a:avLst/>
          </a:prstGeom>
        </p:spPr>
      </p:pic>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Camera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Microsoft Confidential</a:t>
            </a:r>
            <a:endParaRPr lang="en-US" dirty="0"/>
          </a:p>
        </p:txBody>
      </p:sp>
      <p:pic>
        <p:nvPicPr>
          <p:cNvPr id="3" name="Picture 3" descr="C:\Users\monical\Desktop\ADMIN\DVD_ART34\Artwork_Imagery\Icons - Illustrations\_WINDOWS VISTA ICONS\Video camera digital Camcorder.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626444" y="1104405"/>
            <a:ext cx="1791197" cy="1791195"/>
          </a:xfrm>
          <a:prstGeom prst="rect">
            <a:avLst/>
          </a:prstGeom>
          <a:noFill/>
          <a:ln>
            <a:noFill/>
          </a:ln>
        </p:spPr>
      </p:pic>
      <p:pic>
        <p:nvPicPr>
          <p:cNvPr id="4" name="Picture 4" descr="C:\Users\monical\Desktop\ADMIN\DVD_ART34\Artwork_Imagery\Icons - Illustrations\_WINDOWS VISTA ICONS\Camera photo digital.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590800" y="2016037"/>
            <a:ext cx="1791197" cy="1791195"/>
          </a:xfrm>
          <a:prstGeom prst="rect">
            <a:avLst/>
          </a:prstGeom>
          <a:noFill/>
          <a:ln>
            <a:noFill/>
          </a:ln>
        </p:spPr>
      </p:pic>
      <p:pic>
        <p:nvPicPr>
          <p:cNvPr id="5" name="Picture 5" descr="C:\Users\monical\Desktop\ADMIN\DVD_ART34\Artwork_Imagery\Icons - Illustrations\_WINDOWS VISTA ICONS\Cell mobile smart phone smartphone.png"/>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6934200" y="1115955"/>
            <a:ext cx="1791197" cy="1791195"/>
          </a:xfrm>
          <a:prstGeom prst="rect">
            <a:avLst/>
          </a:prstGeom>
          <a:noFill/>
          <a:ln>
            <a:noFill/>
          </a:ln>
        </p:spPr>
      </p:pic>
      <p:pic>
        <p:nvPicPr>
          <p:cNvPr id="6" name="Picture 9" descr="C:\Users\monical\Desktop\ADMIN\DVD_ART34\Artwork_Imagery\Icons - Illustrations\_WINDOWS SERVER ICONS\Symbols\X don't no not okay approved bad.png"/>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2923014" y="2466217"/>
            <a:ext cx="945153" cy="851967"/>
          </a:xfrm>
          <a:prstGeom prst="rect">
            <a:avLst/>
          </a:prstGeom>
          <a:noFill/>
          <a:ln>
            <a:noFill/>
          </a:ln>
        </p:spPr>
      </p:pic>
      <p:pic>
        <p:nvPicPr>
          <p:cNvPr id="7" name="Picture 3" descr="\\server3\InternalBin\Resource DVD 35\DVD_ART35\Artwork_Imagery\Icons - Illustrations\_WINDOWS VISTA ICONS\Keyboard.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786612" y="1898753"/>
            <a:ext cx="1865218" cy="1865218"/>
          </a:xfrm>
          <a:prstGeom prst="rect">
            <a:avLst/>
          </a:prstGeom>
          <a:noFill/>
        </p:spPr>
      </p:pic>
      <p:pic>
        <p:nvPicPr>
          <p:cNvPr id="8" name="Picture 9" descr="C:\Users\monical\Desktop\ADMIN\DVD_ART34\Artwork_Imagery\Icons - Illustrations\_WINDOWS SERVER ICONS\Symbols\X don't no not okay approved bad.png"/>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076455" y="1638903"/>
            <a:ext cx="945153" cy="851967"/>
          </a:xfrm>
          <a:prstGeom prst="rect">
            <a:avLst/>
          </a:prstGeom>
          <a:noFill/>
          <a:ln>
            <a:noFill/>
          </a:ln>
        </p:spPr>
      </p:pic>
      <p:pic>
        <p:nvPicPr>
          <p:cNvPr id="9" name="Picture 9" descr="C:\Users\monical\Desktop\ADMIN\DVD_ART34\Artwork_Imagery\Icons - Illustrations\_WINDOWS SERVER ICONS\Symbols\X don't no not okay approved bad.png"/>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5227047" y="2466217"/>
            <a:ext cx="945153" cy="851967"/>
          </a:xfrm>
          <a:prstGeom prst="rect">
            <a:avLst/>
          </a:prstGeom>
          <a:noFill/>
          <a:ln>
            <a:noFill/>
          </a:ln>
        </p:spPr>
      </p:pic>
      <p:pic>
        <p:nvPicPr>
          <p:cNvPr id="10" name="Picture 9" descr="C:\Users\monical\Desktop\ADMIN\DVD_ART34\Artwork_Imagery\Icons - Illustrations\_WINDOWS SERVER ICONS\Symbols\X don't no not okay approved bad.png"/>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424748" y="1528071"/>
            <a:ext cx="945153" cy="851967"/>
          </a:xfrm>
          <a:prstGeom prst="rect">
            <a:avLst/>
          </a:prstGeom>
          <a:noFill/>
          <a:ln>
            <a:noFill/>
          </a:ln>
        </p:spPr>
      </p:pic>
      <p:sp>
        <p:nvSpPr>
          <p:cNvPr id="11" name="Freeform 9"/>
          <p:cNvSpPr>
            <a:spLocks/>
          </p:cNvSpPr>
          <p:nvPr userDrawn="1"/>
        </p:nvSpPr>
        <p:spPr bwMode="invGray">
          <a:xfrm>
            <a:off x="-1" y="3526972"/>
            <a:ext cx="9144001" cy="335989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accent6">
                  <a:alpha val="22000"/>
                </a:schemeClr>
              </a:gs>
              <a:gs pos="100000">
                <a:schemeClr val="bg1">
                  <a:alpha val="35000"/>
                </a:schemeClr>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05739" rtl="0" eaLnBrk="1" fontAlgn="base" latinLnBrk="0" hangingPunct="1">
              <a:lnSpc>
                <a:spcPct val="100000"/>
              </a:lnSpc>
              <a:spcBef>
                <a:spcPct val="0"/>
              </a:spcBef>
              <a:spcAft>
                <a:spcPct val="0"/>
              </a:spcAft>
              <a:buClrTx/>
              <a:buSzTx/>
              <a:buFontTx/>
              <a:buNone/>
              <a:tabLst/>
              <a:defRPr/>
            </a:pPr>
            <a:endParaRPr kumimoji="0" lang="en-US" sz="57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sp>
        <p:nvSpPr>
          <p:cNvPr id="12" name="Rectangle 1"/>
          <p:cNvSpPr>
            <a:spLocks noChangeArrowheads="1"/>
          </p:cNvSpPr>
          <p:nvPr userDrawn="1"/>
        </p:nvSpPr>
        <p:spPr bwMode="auto">
          <a:xfrm>
            <a:off x="732424" y="4952635"/>
            <a:ext cx="7679152" cy="1448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TechReady content is Microsoft Confidential</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a:t>
            </a: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TechReady content to any blogs or external Websites</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take photos or video of Sessions or Slides throughout the TechReady Event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All appropriate content will be made available on-demand </a:t>
            </a:r>
            <a: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t/>
            </a:r>
            <a:b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event via </a:t>
            </a:r>
            <a:r>
              <a:rPr kumimoji="0" lang="en-US" sz="1800" b="0" i="1" u="sng"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https://www.mytechready.com</a:t>
            </a:r>
            <a: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 </a:t>
            </a:r>
            <a:b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br>
            <a:endParaRPr kumimoji="0" lang="en-US" sz="1800" b="0" i="1" u="sng" strike="noStrike" kern="1200"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14803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pic>
        <p:nvPicPr>
          <p:cNvPr id="8" name="Picture 7" descr="MSconfidentia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4180478318"/>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pic>
        <p:nvPicPr>
          <p:cNvPr id="10" name="Picture 9" descr="MSconfidentia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522738954"/>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pic>
        <p:nvPicPr>
          <p:cNvPr id="6" name="Picture 5" descr="MSconfidentia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2562984996"/>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pic>
        <p:nvPicPr>
          <p:cNvPr id="5" name="Picture 4"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123319810"/>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92141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80330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39424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59362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144243106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1_Demo, Video etc. &quot;special&quot; slides">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extLst>
      <p:ext uri="{BB962C8B-B14F-4D97-AF65-F5344CB8AC3E}">
        <p14:creationId xmlns:p14="http://schemas.microsoft.com/office/powerpoint/2010/main" val="3637812230"/>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588" y="1414462"/>
            <a:ext cx="8380412" cy="5074920"/>
          </a:xfrm>
        </p:spPr>
        <p:txBody>
          <a:bodyPr/>
          <a:lstStyle>
            <a:lvl1pPr>
              <a:buSzPct val="60000"/>
              <a:buFontTx/>
              <a:buBlip>
                <a:blip r:embed="rId2"/>
              </a:buBlip>
              <a:defRPr/>
            </a:lvl1pPr>
            <a:lvl2pPr>
              <a:buSzPct val="60000"/>
              <a:buFontTx/>
              <a:buBlip>
                <a:blip r:embed="rId2"/>
              </a:buBlip>
              <a:defRPr/>
            </a:lvl2pPr>
            <a:lvl3pPr>
              <a:buSzPct val="60000"/>
              <a:buFontTx/>
              <a:buBlip>
                <a:blip r:embed="rId2"/>
              </a:buBlip>
              <a:defRPr/>
            </a:lvl3pPr>
            <a:lvl4pPr>
              <a:buSzPct val="60000"/>
              <a:buFontTx/>
              <a:buBlip>
                <a:blip r:embed="rId2"/>
              </a:buBlip>
              <a:defRPr/>
            </a:lvl4pPr>
            <a:lvl5pPr>
              <a:buSzPct val="60000"/>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382588" y="228599"/>
            <a:ext cx="8380412" cy="498598"/>
          </a:xfrm>
        </p:spPr>
        <p:txBody>
          <a:bodyPr>
            <a:spAutoFit/>
          </a:body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382588" y="739558"/>
            <a:ext cx="8385048" cy="332399"/>
          </a:xfrm>
        </p:spPr>
        <p:txBody>
          <a:bodyPr>
            <a:spAutoFit/>
          </a:bodyPr>
          <a:lstStyle>
            <a:lvl1pPr marL="4763" indent="-4763">
              <a:buFont typeface="Arial" pitchFamily="34" charset="0"/>
              <a:buNone/>
              <a:tabLst/>
              <a:defRPr sz="2400" spc="-100" baseline="0">
                <a:solidFill>
                  <a:schemeClr val="tx2"/>
                </a:solidFill>
                <a:latin typeface="Segoe Light" pitchFamily="34" charset="0"/>
              </a:defRPr>
            </a:lvl1pPr>
          </a:lstStyle>
          <a:p>
            <a:pPr lvl="0"/>
            <a:r>
              <a:rPr lang="en-US" dirty="0" smtClean="0"/>
              <a:t>Click to edit subtitle</a:t>
            </a:r>
            <a:endParaRPr lang="en-US" dirty="0"/>
          </a:p>
        </p:txBody>
      </p:sp>
    </p:spTree>
    <p:extLst>
      <p:ext uri="{BB962C8B-B14F-4D97-AF65-F5344CB8AC3E}">
        <p14:creationId xmlns:p14="http://schemas.microsoft.com/office/powerpoint/2010/main" val="2502043378"/>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812798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681913" cy="1523495"/>
          </a:xfrm>
        </p:spPr>
        <p:txBody>
          <a:bodyPr>
            <a:noAutofit/>
          </a:bodyPr>
          <a:lstStyle>
            <a:lvl1pPr>
              <a:lnSpc>
                <a:spcPct val="90000"/>
              </a:lnSpc>
              <a:defRPr sz="5400">
                <a:gradFill flip="none" rotWithShape="1">
                  <a:gsLst>
                    <a:gs pos="0">
                      <a:schemeClr val="tx1"/>
                    </a:gs>
                    <a:gs pos="86000">
                      <a:schemeClr val="tx1"/>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8200" y="4344988"/>
            <a:ext cx="7681914" cy="461665"/>
          </a:xfrm>
        </p:spPr>
        <p:txBody>
          <a:bodyPr>
            <a:noAutofit/>
          </a:bodyPr>
          <a:lstStyle>
            <a:lvl1pPr marL="0" indent="0" algn="l">
              <a:lnSpc>
                <a:spcPct val="90000"/>
              </a:lnSpc>
              <a:spcBef>
                <a:spcPts val="0"/>
              </a:spcBef>
              <a:buNone/>
              <a:defRPr>
                <a:gradFill>
                  <a:gsLst>
                    <a:gs pos="0">
                      <a:schemeClr val="accent1">
                        <a:lumMod val="40000"/>
                        <a:lumOff val="60000"/>
                      </a:schemeClr>
                    </a:gs>
                    <a:gs pos="86000">
                      <a:schemeClr val="accent1">
                        <a:lumMod val="40000"/>
                        <a:lumOff val="60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techready9_finallogo_reversecolo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42428"/>
            <a:ext cx="1752600" cy="486972"/>
          </a:xfrm>
          <a:prstGeom prst="rect">
            <a:avLst/>
          </a:prstGeom>
        </p:spPr>
      </p:pic>
    </p:spTree>
    <p:extLst>
      <p:ext uri="{BB962C8B-B14F-4D97-AF65-F5344CB8AC3E}">
        <p14:creationId xmlns:p14="http://schemas.microsoft.com/office/powerpoint/2010/main" val="38866267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extLst>
      <p:ext uri="{BB962C8B-B14F-4D97-AF65-F5344CB8AC3E}">
        <p14:creationId xmlns:p14="http://schemas.microsoft.com/office/powerpoint/2010/main" val="391757802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3868350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186194071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126678416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377935692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358106702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13814624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9208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Camera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Microsoft Confidential</a:t>
            </a:r>
            <a:endParaRPr lang="en-US" dirty="0"/>
          </a:p>
        </p:txBody>
      </p:sp>
      <p:pic>
        <p:nvPicPr>
          <p:cNvPr id="3" name="Picture 3" descr="C:\Users\monical\Desktop\ADMIN\DVD_ART34\Artwork_Imagery\Icons - Illustrations\_WINDOWS VISTA ICONS\Video camera digital Camcorder.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626444" y="1104405"/>
            <a:ext cx="1791197" cy="1791195"/>
          </a:xfrm>
          <a:prstGeom prst="rect">
            <a:avLst/>
          </a:prstGeom>
          <a:noFill/>
          <a:ln>
            <a:noFill/>
          </a:ln>
        </p:spPr>
      </p:pic>
      <p:pic>
        <p:nvPicPr>
          <p:cNvPr id="4" name="Picture 4" descr="C:\Users\monical\Desktop\ADMIN\DVD_ART34\Artwork_Imagery\Icons - Illustrations\_WINDOWS VISTA ICONS\Camera photo digital.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590800" y="2016037"/>
            <a:ext cx="1791197" cy="1791195"/>
          </a:xfrm>
          <a:prstGeom prst="rect">
            <a:avLst/>
          </a:prstGeom>
          <a:noFill/>
          <a:ln>
            <a:noFill/>
          </a:ln>
        </p:spPr>
      </p:pic>
      <p:pic>
        <p:nvPicPr>
          <p:cNvPr id="5" name="Picture 5" descr="C:\Users\monical\Desktop\ADMIN\DVD_ART34\Artwork_Imagery\Icons - Illustrations\_WINDOWS VISTA ICONS\Cell mobile smart phone smartphone.png"/>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6934200" y="1115955"/>
            <a:ext cx="1791197" cy="1791195"/>
          </a:xfrm>
          <a:prstGeom prst="rect">
            <a:avLst/>
          </a:prstGeom>
          <a:noFill/>
          <a:ln>
            <a:noFill/>
          </a:ln>
        </p:spPr>
      </p:pic>
      <p:pic>
        <p:nvPicPr>
          <p:cNvPr id="6" name="Picture 9" descr="C:\Users\monical\Desktop\ADMIN\DVD_ART34\Artwork_Imagery\Icons - Illustrations\_WINDOWS SERVER ICONS\Symbols\X don't no not okay approved bad.png"/>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2923014" y="2466217"/>
            <a:ext cx="945153" cy="851967"/>
          </a:xfrm>
          <a:prstGeom prst="rect">
            <a:avLst/>
          </a:prstGeom>
          <a:noFill/>
          <a:ln>
            <a:noFill/>
          </a:ln>
        </p:spPr>
      </p:pic>
      <p:pic>
        <p:nvPicPr>
          <p:cNvPr id="7" name="Picture 3" descr="\\server3\InternalBin\Resource DVD 35\DVD_ART35\Artwork_Imagery\Icons - Illustrations\_WINDOWS VISTA ICONS\Keyboard.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786612" y="1898753"/>
            <a:ext cx="1865218" cy="1865218"/>
          </a:xfrm>
          <a:prstGeom prst="rect">
            <a:avLst/>
          </a:prstGeom>
          <a:noFill/>
        </p:spPr>
      </p:pic>
      <p:pic>
        <p:nvPicPr>
          <p:cNvPr id="8" name="Picture 9" descr="C:\Users\monical\Desktop\ADMIN\DVD_ART34\Artwork_Imagery\Icons - Illustrations\_WINDOWS SERVER ICONS\Symbols\X don't no not okay approved bad.png"/>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076455" y="1638903"/>
            <a:ext cx="945153" cy="851967"/>
          </a:xfrm>
          <a:prstGeom prst="rect">
            <a:avLst/>
          </a:prstGeom>
          <a:noFill/>
          <a:ln>
            <a:noFill/>
          </a:ln>
        </p:spPr>
      </p:pic>
      <p:pic>
        <p:nvPicPr>
          <p:cNvPr id="9" name="Picture 9" descr="C:\Users\monical\Desktop\ADMIN\DVD_ART34\Artwork_Imagery\Icons - Illustrations\_WINDOWS SERVER ICONS\Symbols\X don't no not okay approved bad.png"/>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5227047" y="2466217"/>
            <a:ext cx="945153" cy="851967"/>
          </a:xfrm>
          <a:prstGeom prst="rect">
            <a:avLst/>
          </a:prstGeom>
          <a:noFill/>
          <a:ln>
            <a:noFill/>
          </a:ln>
        </p:spPr>
      </p:pic>
      <p:pic>
        <p:nvPicPr>
          <p:cNvPr id="10" name="Picture 9" descr="C:\Users\monical\Desktop\ADMIN\DVD_ART34\Artwork_Imagery\Icons - Illustrations\_WINDOWS SERVER ICONS\Symbols\X don't no not okay approved bad.png"/>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424748" y="1528071"/>
            <a:ext cx="945153" cy="851967"/>
          </a:xfrm>
          <a:prstGeom prst="rect">
            <a:avLst/>
          </a:prstGeom>
          <a:noFill/>
          <a:ln>
            <a:noFill/>
          </a:ln>
        </p:spPr>
      </p:pic>
      <p:sp>
        <p:nvSpPr>
          <p:cNvPr id="11" name="Freeform 9"/>
          <p:cNvSpPr>
            <a:spLocks/>
          </p:cNvSpPr>
          <p:nvPr userDrawn="1"/>
        </p:nvSpPr>
        <p:spPr bwMode="invGray">
          <a:xfrm>
            <a:off x="-1" y="3526972"/>
            <a:ext cx="9144001" cy="335989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accent6">
                  <a:alpha val="22000"/>
                </a:schemeClr>
              </a:gs>
              <a:gs pos="100000">
                <a:schemeClr val="bg1">
                  <a:alpha val="35000"/>
                </a:schemeClr>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defRPr/>
            </a:pPr>
            <a:endParaRPr lang="en-US" sz="5700" dirty="0" smtClean="0">
              <a:solidFill>
                <a:srgbClr val="000000"/>
              </a:solidFill>
              <a:latin typeface="Segoe" pitchFamily="34" charset="0"/>
            </a:endParaRPr>
          </a:p>
        </p:txBody>
      </p:sp>
      <p:sp>
        <p:nvSpPr>
          <p:cNvPr id="12" name="Rectangle 1"/>
          <p:cNvSpPr>
            <a:spLocks noChangeArrowheads="1"/>
          </p:cNvSpPr>
          <p:nvPr userDrawn="1"/>
        </p:nvSpPr>
        <p:spPr bwMode="auto">
          <a:xfrm>
            <a:off x="732424" y="4952635"/>
            <a:ext cx="7679152" cy="1448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algn="ctr" defTabSz="914400" fontAlgn="base">
              <a:lnSpc>
                <a:spcPct val="150000"/>
              </a:lnSpc>
              <a:spcBef>
                <a:spcPct val="0"/>
              </a:spcBef>
              <a:spcAft>
                <a:spcPct val="0"/>
              </a:spcAft>
            </a:pPr>
            <a:r>
              <a:rPr lang="en-US" i="1" dirty="0" smtClean="0">
                <a:gradFill>
                  <a:gsLst>
                    <a:gs pos="0">
                      <a:srgbClr val="FFFFFF"/>
                    </a:gs>
                    <a:gs pos="50000">
                      <a:srgbClr val="FFFFFF"/>
                    </a:gs>
                  </a:gsLst>
                  <a:lin ang="5400000" scaled="0"/>
                </a:gradFill>
                <a:ea typeface="Calibri" pitchFamily="34" charset="0"/>
                <a:cs typeface="Arial" pitchFamily="34" charset="0"/>
              </a:rPr>
              <a:t>TechReady content is Microsoft Confidential</a:t>
            </a:r>
            <a:br>
              <a:rPr lang="en-US" i="1" dirty="0" smtClean="0">
                <a:gradFill>
                  <a:gsLst>
                    <a:gs pos="0">
                      <a:srgbClr val="FFFFFF"/>
                    </a:gs>
                    <a:gs pos="50000">
                      <a:srgbClr val="FFFFFF"/>
                    </a:gs>
                  </a:gsLst>
                  <a:lin ang="5400000" scaled="0"/>
                </a:gradFill>
                <a:ea typeface="Calibri" pitchFamily="34" charset="0"/>
                <a:cs typeface="Arial" pitchFamily="34" charset="0"/>
              </a:rPr>
            </a:br>
            <a:r>
              <a:rPr lang="en-US" i="1" dirty="0" smtClean="0">
                <a:gradFill>
                  <a:gsLst>
                    <a:gs pos="0">
                      <a:srgbClr val="FFFFFF"/>
                    </a:gs>
                    <a:gs pos="50000">
                      <a:srgbClr val="FFFFFF"/>
                    </a:gs>
                  </a:gsLst>
                  <a:lin ang="5400000" scaled="0"/>
                </a:gradFill>
                <a:ea typeface="Calibri" pitchFamily="34" charset="0"/>
                <a:cs typeface="Arial" pitchFamily="34" charset="0"/>
              </a:rPr>
              <a:t>DO NOT post TechReady content to any blogs or external Websites</a:t>
            </a:r>
            <a:br>
              <a:rPr lang="en-US" i="1" dirty="0" smtClean="0">
                <a:gradFill>
                  <a:gsLst>
                    <a:gs pos="0">
                      <a:srgbClr val="FFFFFF"/>
                    </a:gs>
                    <a:gs pos="50000">
                      <a:srgbClr val="FFFFFF"/>
                    </a:gs>
                  </a:gsLst>
                  <a:lin ang="5400000" scaled="0"/>
                </a:gradFill>
                <a:ea typeface="Calibri" pitchFamily="34" charset="0"/>
                <a:cs typeface="Arial" pitchFamily="34" charset="0"/>
              </a:rPr>
            </a:br>
            <a:r>
              <a:rPr lang="en-US" i="1" dirty="0" smtClean="0">
                <a:gradFill>
                  <a:gsLst>
                    <a:gs pos="0">
                      <a:srgbClr val="FFFFFF"/>
                    </a:gs>
                    <a:gs pos="50000">
                      <a:srgbClr val="FFFFFF"/>
                    </a:gs>
                  </a:gsLst>
                  <a:lin ang="5400000" scaled="0"/>
                </a:gradFill>
                <a:ea typeface="Calibri" pitchFamily="34" charset="0"/>
                <a:cs typeface="Arial" pitchFamily="34" charset="0"/>
              </a:rPr>
              <a:t>DO NOT take photos or video of Sessions or Slides throughout the TechReady Event  </a:t>
            </a:r>
          </a:p>
          <a:p>
            <a:pPr algn="ctr" defTabSz="914400" fontAlgn="base">
              <a:lnSpc>
                <a:spcPct val="150000"/>
              </a:lnSpc>
              <a:spcBef>
                <a:spcPct val="0"/>
              </a:spcBef>
              <a:spcAft>
                <a:spcPct val="0"/>
              </a:spcAft>
            </a:pPr>
            <a:r>
              <a:rPr lang="en-US" i="1" dirty="0" smtClean="0">
                <a:gradFill>
                  <a:gsLst>
                    <a:gs pos="0">
                      <a:srgbClr val="FFFFFF"/>
                    </a:gs>
                    <a:gs pos="50000">
                      <a:srgbClr val="FFFFFF"/>
                    </a:gs>
                  </a:gsLst>
                  <a:lin ang="5400000" scaled="0"/>
                </a:gradFill>
                <a:ea typeface="Calibri" pitchFamily="34" charset="0"/>
                <a:cs typeface="Arial" pitchFamily="34" charset="0"/>
              </a:rPr>
              <a:t>All appropriate content will be made available on-demand </a:t>
            </a:r>
            <a:r>
              <a:rPr lang="en-US" i="1" dirty="0" smtClean="0">
                <a:solidFill>
                  <a:srgbClr val="FFFFFF"/>
                </a:solidFill>
                <a:ea typeface="Calibri" pitchFamily="34" charset="0"/>
                <a:cs typeface="Arial" pitchFamily="34" charset="0"/>
              </a:rPr>
              <a:t/>
            </a:r>
            <a:br>
              <a:rPr lang="en-US" i="1" dirty="0" smtClean="0">
                <a:solidFill>
                  <a:srgbClr val="FFFFFF"/>
                </a:solidFill>
                <a:ea typeface="Calibri" pitchFamily="34" charset="0"/>
                <a:cs typeface="Arial" pitchFamily="34" charset="0"/>
              </a:rPr>
            </a:br>
            <a:r>
              <a:rPr lang="en-US" i="1" dirty="0" smtClean="0">
                <a:gradFill>
                  <a:gsLst>
                    <a:gs pos="0">
                      <a:srgbClr val="FFFFFF"/>
                    </a:gs>
                    <a:gs pos="50000">
                      <a:srgbClr val="FFFFFF"/>
                    </a:gs>
                  </a:gsLst>
                  <a:lin ang="5400000" scaled="0"/>
                </a:gradFill>
                <a:ea typeface="Calibri" pitchFamily="34" charset="0"/>
                <a:cs typeface="Arial" pitchFamily="34" charset="0"/>
              </a:rPr>
              <a:t>post event via </a:t>
            </a:r>
            <a:r>
              <a:rPr lang="en-US" i="1" u="sng" dirty="0" smtClean="0">
                <a:gradFill>
                  <a:gsLst>
                    <a:gs pos="0">
                      <a:srgbClr val="FFE784"/>
                    </a:gs>
                    <a:gs pos="50000">
                      <a:srgbClr val="FFE784"/>
                    </a:gs>
                  </a:gsLst>
                  <a:lin ang="5400000" scaled="0"/>
                </a:gradFill>
                <a:ea typeface="Calibri" pitchFamily="34" charset="0"/>
                <a:cs typeface="Arial" pitchFamily="34" charset="0"/>
              </a:rPr>
              <a:t>https://www.mytechready.com</a:t>
            </a:r>
            <a:r>
              <a:rPr lang="en-US" i="1" dirty="0" smtClean="0">
                <a:gradFill>
                  <a:gsLst>
                    <a:gs pos="0">
                      <a:srgbClr val="FFE784"/>
                    </a:gs>
                    <a:gs pos="50000">
                      <a:srgbClr val="FFE784"/>
                    </a:gs>
                  </a:gsLst>
                  <a:lin ang="5400000" scaled="0"/>
                </a:gradFill>
                <a:ea typeface="Calibri" pitchFamily="34" charset="0"/>
                <a:cs typeface="Arial" pitchFamily="34" charset="0"/>
              </a:rPr>
              <a:t> </a:t>
            </a:r>
            <a:br>
              <a:rPr lang="en-US" i="1" dirty="0" smtClean="0">
                <a:gradFill>
                  <a:gsLst>
                    <a:gs pos="0">
                      <a:srgbClr val="FFE784"/>
                    </a:gs>
                    <a:gs pos="50000">
                      <a:srgbClr val="FFE784"/>
                    </a:gs>
                  </a:gsLst>
                  <a:lin ang="5400000" scaled="0"/>
                </a:gradFill>
                <a:ea typeface="Calibri" pitchFamily="34" charset="0"/>
                <a:cs typeface="Arial" pitchFamily="34" charset="0"/>
              </a:rPr>
            </a:br>
            <a:endParaRPr lang="en-US" i="1" u="sng" dirty="0" smtClean="0">
              <a:gradFill>
                <a:gsLst>
                  <a:gs pos="0">
                    <a:srgbClr val="FFE784"/>
                  </a:gs>
                  <a:gs pos="50000">
                    <a:srgbClr val="FFE784"/>
                  </a:gs>
                </a:gsLst>
                <a:lin ang="5400000" scaled="0"/>
              </a:gradFill>
              <a:ea typeface="Calibri" pitchFamily="34" charset="0"/>
              <a:cs typeface="Arial" pitchFamily="34" charset="0"/>
            </a:endParaRPr>
          </a:p>
        </p:txBody>
      </p:sp>
    </p:spTree>
    <p:extLst>
      <p:ext uri="{BB962C8B-B14F-4D97-AF65-F5344CB8AC3E}">
        <p14:creationId xmlns:p14="http://schemas.microsoft.com/office/powerpoint/2010/main" val="848862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a:fld id="{F5858E5C-8BA9-4FB2-8984-8E0105DB6D5C}" type="datetimeFigureOut">
              <a:rPr lang="en-US" sz="1200" kern="1200">
                <a:solidFill>
                  <a:prstClr val="black">
                    <a:tint val="75000"/>
                  </a:prstClr>
                </a:solidFill>
                <a:latin typeface="Calibri"/>
                <a:ea typeface="+mn-ea"/>
                <a:cs typeface="+mn-cs"/>
              </a:rPr>
              <a:pPr algn="l" rtl="0"/>
              <a:t>7/9/2010</a:t>
            </a:fld>
            <a:endParaRPr lang="en-US" sz="1200"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106932C9-335A-416D-8B79-FBE58C9314A3}" type="slidenum">
              <a:rPr lang="en-US" sz="1200" kern="1200">
                <a:solidFill>
                  <a:prstClr val="black">
                    <a:tint val="75000"/>
                  </a:prstClr>
                </a:solidFill>
                <a:latin typeface="Calibri"/>
                <a:ea typeface="+mn-ea"/>
                <a:cs typeface="+mn-cs"/>
              </a:rPr>
              <a:pPr algn="r" rtl="0"/>
              <a:t>‹#›</a:t>
            </a:fld>
            <a:endParaRPr lang="en-US" sz="1200" kern="1200" dirty="0">
              <a:solidFill>
                <a:prstClr val="black">
                  <a:tint val="75000"/>
                </a:prstClr>
              </a:solidFill>
              <a:latin typeface="Calibri"/>
              <a:ea typeface="+mn-ea"/>
              <a:cs typeface="+mn-cs"/>
            </a:endParaRPr>
          </a:p>
        </p:txBody>
      </p:sp>
      <p:pic>
        <p:nvPicPr>
          <p:cNvPr id="7" name="Picture 6" descr="techready9_finallogo_reversecolo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42428"/>
            <a:ext cx="1752600" cy="4869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F5858E5C-8BA9-4FB2-8984-8E0105DB6D5C}" type="datetimeFigureOut">
              <a:rPr lang="en-US" sz="1200" kern="1200">
                <a:solidFill>
                  <a:prstClr val="black">
                    <a:tint val="75000"/>
                  </a:prstClr>
                </a:solidFill>
                <a:latin typeface="Calibri"/>
                <a:ea typeface="+mn-ea"/>
                <a:cs typeface="+mn-cs"/>
              </a:rPr>
              <a:pPr algn="l" rtl="0"/>
              <a:t>7/9/2010</a:t>
            </a:fld>
            <a:endParaRPr lang="en-US" sz="1200"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106932C9-335A-416D-8B79-FBE58C9314A3}" type="slidenum">
              <a:rPr lang="en-US" sz="1200" kern="1200">
                <a:solidFill>
                  <a:prstClr val="black">
                    <a:tint val="75000"/>
                  </a:prstClr>
                </a:solidFill>
                <a:latin typeface="Calibri"/>
                <a:ea typeface="+mn-ea"/>
                <a:cs typeface="+mn-cs"/>
              </a:rPr>
              <a:pPr algn="r" rtl="0"/>
              <a:t>‹#›</a:t>
            </a:fld>
            <a:endParaRPr lang="en-US" sz="1200" kern="1200" dirty="0">
              <a:solidFill>
                <a:prstClr val="black">
                  <a:tint val="75000"/>
                </a:prstClr>
              </a:solidFill>
              <a:latin typeface="Calibri"/>
              <a:ea typeface="+mn-ea"/>
              <a:cs typeface="+mn-cs"/>
            </a:endParaRPr>
          </a:p>
        </p:txBody>
      </p:sp>
      <p:pic>
        <p:nvPicPr>
          <p:cNvPr id="7" name="Picture 6" descr="MSconfidentia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F5858E5C-8BA9-4FB2-8984-8E0105DB6D5C}" type="datetimeFigureOut">
              <a:rPr lang="en-US" sz="1200" kern="1200">
                <a:solidFill>
                  <a:prstClr val="black">
                    <a:tint val="75000"/>
                  </a:prstClr>
                </a:solidFill>
                <a:latin typeface="Calibri"/>
                <a:ea typeface="+mn-ea"/>
                <a:cs typeface="+mn-cs"/>
              </a:rPr>
              <a:pPr algn="l" rtl="0"/>
              <a:t>7/9/2010</a:t>
            </a:fld>
            <a:endParaRPr lang="en-US" sz="1200"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106932C9-335A-416D-8B79-FBE58C9314A3}" type="slidenum">
              <a:rPr lang="en-US" sz="1200" kern="1200">
                <a:solidFill>
                  <a:prstClr val="black">
                    <a:tint val="75000"/>
                  </a:prstClr>
                </a:solidFill>
                <a:latin typeface="Calibri"/>
                <a:ea typeface="+mn-ea"/>
                <a:cs typeface="+mn-cs"/>
              </a:rPr>
              <a:pPr algn="r" rtl="0"/>
              <a:t>‹#›</a:t>
            </a:fld>
            <a:endParaRPr lang="en-US" sz="1200" kern="1200" dirty="0">
              <a:solidFill>
                <a:prstClr val="black">
                  <a:tint val="75000"/>
                </a:prstClr>
              </a:solidFill>
              <a:latin typeface="Calibri"/>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a:fld id="{F5858E5C-8BA9-4FB2-8984-8E0105DB6D5C}" type="datetimeFigureOut">
              <a:rPr lang="en-US" sz="1200" kern="1200">
                <a:solidFill>
                  <a:prstClr val="black">
                    <a:tint val="75000"/>
                  </a:prstClr>
                </a:solidFill>
                <a:latin typeface="Calibri"/>
                <a:ea typeface="+mn-ea"/>
                <a:cs typeface="+mn-cs"/>
              </a:rPr>
              <a:pPr algn="l" rtl="0"/>
              <a:t>7/9/2010</a:t>
            </a:fld>
            <a:endParaRPr lang="en-US" sz="1200"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dirty="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106932C9-335A-416D-8B79-FBE58C9314A3}" type="slidenum">
              <a:rPr lang="en-US" sz="1200" kern="1200">
                <a:solidFill>
                  <a:prstClr val="black">
                    <a:tint val="75000"/>
                  </a:prstClr>
                </a:solidFill>
                <a:latin typeface="Calibri"/>
                <a:ea typeface="+mn-ea"/>
                <a:cs typeface="+mn-cs"/>
              </a:rPr>
              <a:pPr algn="r" rtl="0"/>
              <a:t>‹#›</a:t>
            </a:fld>
            <a:endParaRPr lang="en-US" sz="1200" kern="1200" dirty="0">
              <a:solidFill>
                <a:prstClr val="black">
                  <a:tint val="75000"/>
                </a:prstClr>
              </a:solidFill>
              <a:latin typeface="Calibri"/>
              <a:ea typeface="+mn-ea"/>
              <a:cs typeface="+mn-cs"/>
            </a:endParaRPr>
          </a:p>
        </p:txBody>
      </p:sp>
      <p:pic>
        <p:nvPicPr>
          <p:cNvPr id="8" name="Picture 7" descr="MSconfidentia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a:fld id="{F5858E5C-8BA9-4FB2-8984-8E0105DB6D5C}" type="datetimeFigureOut">
              <a:rPr lang="en-US" sz="1200" kern="1200">
                <a:solidFill>
                  <a:prstClr val="black">
                    <a:tint val="75000"/>
                  </a:prstClr>
                </a:solidFill>
                <a:latin typeface="Calibri"/>
                <a:ea typeface="+mn-ea"/>
                <a:cs typeface="+mn-cs"/>
              </a:rPr>
              <a:pPr algn="l" rtl="0"/>
              <a:t>7/9/2010</a:t>
            </a:fld>
            <a:endParaRPr lang="en-US" sz="1200" kern="1200" dirty="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US" sz="1200" kern="1200" dirty="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106932C9-335A-416D-8B79-FBE58C9314A3}" type="slidenum">
              <a:rPr lang="en-US" sz="1200" kern="1200">
                <a:solidFill>
                  <a:prstClr val="black">
                    <a:tint val="75000"/>
                  </a:prstClr>
                </a:solidFill>
                <a:latin typeface="Calibri"/>
                <a:ea typeface="+mn-ea"/>
                <a:cs typeface="+mn-cs"/>
              </a:rPr>
              <a:pPr algn="r" rtl="0"/>
              <a:t>‹#›</a:t>
            </a:fld>
            <a:endParaRPr lang="en-US" sz="1200" kern="1200" dirty="0">
              <a:solidFill>
                <a:prstClr val="black">
                  <a:tint val="75000"/>
                </a:prstClr>
              </a:solidFill>
              <a:latin typeface="Calibri"/>
              <a:ea typeface="+mn-ea"/>
              <a:cs typeface="+mn-cs"/>
            </a:endParaRPr>
          </a:p>
        </p:txBody>
      </p:sp>
      <p:pic>
        <p:nvPicPr>
          <p:cNvPr id="10" name="Picture 9" descr="MSconfidentia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a:fld id="{F5858E5C-8BA9-4FB2-8984-8E0105DB6D5C}" type="datetimeFigureOut">
              <a:rPr lang="en-US" sz="1200" kern="1200">
                <a:solidFill>
                  <a:prstClr val="black">
                    <a:tint val="75000"/>
                  </a:prstClr>
                </a:solidFill>
                <a:latin typeface="Calibri"/>
                <a:ea typeface="+mn-ea"/>
                <a:cs typeface="+mn-cs"/>
              </a:rPr>
              <a:pPr algn="l" rtl="0"/>
              <a:t>7/9/2010</a:t>
            </a:fld>
            <a:endParaRPr lang="en-US" sz="1200" kern="1200" dirty="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US" sz="1200" kern="1200" dirty="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106932C9-335A-416D-8B79-FBE58C9314A3}" type="slidenum">
              <a:rPr lang="en-US" sz="1200" kern="1200">
                <a:solidFill>
                  <a:prstClr val="black">
                    <a:tint val="75000"/>
                  </a:prstClr>
                </a:solidFill>
                <a:latin typeface="Calibri"/>
                <a:ea typeface="+mn-ea"/>
                <a:cs typeface="+mn-cs"/>
              </a:rPr>
              <a:pPr algn="r" rtl="0"/>
              <a:t>‹#›</a:t>
            </a:fld>
            <a:endParaRPr lang="en-US" sz="1200" kern="1200" dirty="0">
              <a:solidFill>
                <a:prstClr val="black">
                  <a:tint val="75000"/>
                </a:prstClr>
              </a:solidFill>
              <a:latin typeface="Calibri"/>
              <a:ea typeface="+mn-ea"/>
              <a:cs typeface="+mn-cs"/>
            </a:endParaRPr>
          </a:p>
        </p:txBody>
      </p:sp>
      <p:pic>
        <p:nvPicPr>
          <p:cNvPr id="6" name="Picture 5" descr="MSconfidentia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F5858E5C-8BA9-4FB2-8984-8E0105DB6D5C}" type="datetimeFigureOut">
              <a:rPr lang="en-US" sz="1200" kern="1200">
                <a:solidFill>
                  <a:prstClr val="black">
                    <a:tint val="75000"/>
                  </a:prstClr>
                </a:solidFill>
                <a:latin typeface="Calibri"/>
                <a:ea typeface="+mn-ea"/>
                <a:cs typeface="+mn-cs"/>
              </a:rPr>
              <a:pPr algn="l" rtl="0"/>
              <a:t>7/9/2010</a:t>
            </a:fld>
            <a:endParaRPr lang="en-US" sz="1200" kern="1200" dirty="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dirty="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106932C9-335A-416D-8B79-FBE58C9314A3}" type="slidenum">
              <a:rPr lang="en-US" sz="1200" kern="1200">
                <a:solidFill>
                  <a:prstClr val="black">
                    <a:tint val="75000"/>
                  </a:prstClr>
                </a:solidFill>
                <a:latin typeface="Calibri"/>
                <a:ea typeface="+mn-ea"/>
                <a:cs typeface="+mn-cs"/>
              </a:rPr>
              <a:pPr algn="r" rtl="0"/>
              <a:t>‹#›</a:t>
            </a:fld>
            <a:endParaRPr lang="en-US" sz="1200" kern="1200" dirty="0">
              <a:solidFill>
                <a:prstClr val="black">
                  <a:tint val="75000"/>
                </a:prstClr>
              </a:solidFill>
              <a:latin typeface="Calibri"/>
              <a:ea typeface="+mn-ea"/>
              <a:cs typeface="+mn-cs"/>
            </a:endParaRPr>
          </a:p>
        </p:txBody>
      </p:sp>
      <p:pic>
        <p:nvPicPr>
          <p:cNvPr id="5" name="Picture 4"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F5858E5C-8BA9-4FB2-8984-8E0105DB6D5C}" type="datetimeFigureOut">
              <a:rPr lang="en-US" sz="1200" kern="1200">
                <a:solidFill>
                  <a:prstClr val="black">
                    <a:tint val="75000"/>
                  </a:prstClr>
                </a:solidFill>
                <a:latin typeface="Calibri"/>
                <a:ea typeface="+mn-ea"/>
                <a:cs typeface="+mn-cs"/>
              </a:rPr>
              <a:pPr algn="l" rtl="0"/>
              <a:t>7/9/2010</a:t>
            </a:fld>
            <a:endParaRPr lang="en-US" sz="1200"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dirty="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106932C9-335A-416D-8B79-FBE58C9314A3}" type="slidenum">
              <a:rPr lang="en-US" sz="1200" kern="1200">
                <a:solidFill>
                  <a:prstClr val="black">
                    <a:tint val="75000"/>
                  </a:prstClr>
                </a:solidFill>
                <a:latin typeface="Calibri"/>
                <a:ea typeface="+mn-ea"/>
                <a:cs typeface="+mn-cs"/>
              </a:rPr>
              <a:pPr algn="r" rtl="0"/>
              <a:t>‹#›</a:t>
            </a:fld>
            <a:endParaRPr lang="en-US" sz="1200" kern="1200" dirty="0">
              <a:solidFill>
                <a:prstClr val="black">
                  <a:tint val="75000"/>
                </a:prstClr>
              </a:solidFill>
              <a:latin typeface="Calibri"/>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F5858E5C-8BA9-4FB2-8984-8E0105DB6D5C}" type="datetimeFigureOut">
              <a:rPr lang="en-US" sz="1200" kern="1200">
                <a:solidFill>
                  <a:prstClr val="black">
                    <a:tint val="75000"/>
                  </a:prstClr>
                </a:solidFill>
                <a:latin typeface="Calibri"/>
                <a:ea typeface="+mn-ea"/>
                <a:cs typeface="+mn-cs"/>
              </a:rPr>
              <a:pPr algn="l" rtl="0"/>
              <a:t>7/9/2010</a:t>
            </a:fld>
            <a:endParaRPr lang="en-US" sz="1200"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US" sz="1200" kern="1200" dirty="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106932C9-335A-416D-8B79-FBE58C9314A3}" type="slidenum">
              <a:rPr lang="en-US" sz="1200" kern="1200">
                <a:solidFill>
                  <a:prstClr val="black">
                    <a:tint val="75000"/>
                  </a:prstClr>
                </a:solidFill>
                <a:latin typeface="Calibri"/>
                <a:ea typeface="+mn-ea"/>
                <a:cs typeface="+mn-cs"/>
              </a:rPr>
              <a:pPr algn="r" rtl="0"/>
              <a:t>‹#›</a:t>
            </a:fld>
            <a:endParaRPr lang="en-US" sz="1200" kern="1200" dirty="0">
              <a:solidFill>
                <a:prstClr val="black">
                  <a:tint val="75000"/>
                </a:prstClr>
              </a:solidFill>
              <a:latin typeface="Calibri"/>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F5858E5C-8BA9-4FB2-8984-8E0105DB6D5C}" type="datetimeFigureOut">
              <a:rPr lang="en-US" sz="1200" kern="1200">
                <a:solidFill>
                  <a:prstClr val="black">
                    <a:tint val="75000"/>
                  </a:prstClr>
                </a:solidFill>
                <a:latin typeface="Calibri"/>
                <a:ea typeface="+mn-ea"/>
                <a:cs typeface="+mn-cs"/>
              </a:rPr>
              <a:pPr algn="l" rtl="0"/>
              <a:t>7/9/2010</a:t>
            </a:fld>
            <a:endParaRPr lang="en-US" sz="1200"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106932C9-335A-416D-8B79-FBE58C9314A3}" type="slidenum">
              <a:rPr lang="en-US" sz="1200" kern="1200">
                <a:solidFill>
                  <a:prstClr val="black">
                    <a:tint val="75000"/>
                  </a:prstClr>
                </a:solidFill>
                <a:latin typeface="Calibri"/>
                <a:ea typeface="+mn-ea"/>
                <a:cs typeface="+mn-cs"/>
              </a:rPr>
              <a:pPr algn="r" rtl="0"/>
              <a:t>‹#›</a:t>
            </a:fld>
            <a:endParaRPr lang="en-US" sz="1200" kern="1200" dirty="0">
              <a:solidFill>
                <a:prstClr val="black">
                  <a:tint val="75000"/>
                </a:prstClr>
              </a:solidFill>
              <a:latin typeface="Calibri"/>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a:fld id="{F5858E5C-8BA9-4FB2-8984-8E0105DB6D5C}" type="datetimeFigureOut">
              <a:rPr lang="en-US" sz="1200" kern="1200">
                <a:solidFill>
                  <a:prstClr val="black">
                    <a:tint val="75000"/>
                  </a:prstClr>
                </a:solidFill>
                <a:latin typeface="Calibri"/>
                <a:ea typeface="+mn-ea"/>
                <a:cs typeface="+mn-cs"/>
              </a:rPr>
              <a:pPr algn="l" rtl="0"/>
              <a:t>7/9/2010</a:t>
            </a:fld>
            <a:endParaRPr lang="en-US" sz="1200"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US" sz="1200"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106932C9-335A-416D-8B79-FBE58C9314A3}" type="slidenum">
              <a:rPr lang="en-US" sz="1200" kern="1200">
                <a:solidFill>
                  <a:prstClr val="black">
                    <a:tint val="75000"/>
                  </a:prstClr>
                </a:solidFill>
                <a:latin typeface="Calibri"/>
                <a:ea typeface="+mn-ea"/>
                <a:cs typeface="+mn-cs"/>
              </a:rPr>
              <a:pPr algn="r" rtl="0"/>
              <a:t>‹#›</a:t>
            </a:fld>
            <a:endParaRPr lang="en-US" sz="1200" kern="1200" dirty="0">
              <a:solidFill>
                <a:prstClr val="black">
                  <a:tint val="75000"/>
                </a:prstClr>
              </a:solidFill>
              <a:latin typeface="Calibri"/>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Demo, Video etc. &quot;special&quot; slides">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588" y="1414462"/>
            <a:ext cx="8380412" cy="5074920"/>
          </a:xfrm>
        </p:spPr>
        <p:txBody>
          <a:bodyPr/>
          <a:lstStyle>
            <a:lvl1pPr>
              <a:buSzPct val="60000"/>
              <a:buFontTx/>
              <a:buBlip>
                <a:blip r:embed="rId2"/>
              </a:buBlip>
              <a:defRPr/>
            </a:lvl1pPr>
            <a:lvl2pPr>
              <a:buSzPct val="60000"/>
              <a:buFontTx/>
              <a:buBlip>
                <a:blip r:embed="rId2"/>
              </a:buBlip>
              <a:defRPr/>
            </a:lvl2pPr>
            <a:lvl3pPr>
              <a:buSzPct val="60000"/>
              <a:buFontTx/>
              <a:buBlip>
                <a:blip r:embed="rId2"/>
              </a:buBlip>
              <a:defRPr/>
            </a:lvl3pPr>
            <a:lvl4pPr>
              <a:buSzPct val="60000"/>
              <a:buFontTx/>
              <a:buBlip>
                <a:blip r:embed="rId2"/>
              </a:buBlip>
              <a:defRPr/>
            </a:lvl4pPr>
            <a:lvl5pPr>
              <a:buSzPct val="60000"/>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382588" y="228599"/>
            <a:ext cx="8380412" cy="498598"/>
          </a:xfrm>
        </p:spPr>
        <p:txBody>
          <a:bodyPr>
            <a:spAutoFit/>
          </a:body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382588" y="739558"/>
            <a:ext cx="8385048" cy="332399"/>
          </a:xfrm>
        </p:spPr>
        <p:txBody>
          <a:bodyPr>
            <a:spAutoFit/>
          </a:bodyPr>
          <a:lstStyle>
            <a:lvl1pPr marL="4763" indent="-4763">
              <a:buFont typeface="Arial" pitchFamily="34" charset="0"/>
              <a:buNone/>
              <a:tabLst/>
              <a:defRPr sz="2400" spc="-100" baseline="0">
                <a:solidFill>
                  <a:schemeClr val="tx2"/>
                </a:solidFill>
                <a:latin typeface="Segoe Light" pitchFamily="34" charset="0"/>
              </a:defRPr>
            </a:lvl1pPr>
          </a:lstStyle>
          <a:p>
            <a:pPr lvl="0"/>
            <a:r>
              <a:rPr lang="en-US" dirty="0" smtClean="0"/>
              <a:t>Click to edit subtitle</a:t>
            </a:r>
            <a:endParaRPr lang="en-US" dirty="0"/>
          </a:p>
        </p:txBody>
      </p:sp>
    </p:spTree>
    <p:extLst>
      <p:ext uri="{BB962C8B-B14F-4D97-AF65-F5344CB8AC3E}">
        <p14:creationId xmlns:p14="http://schemas.microsoft.com/office/powerpoint/2010/main" val="219211894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402116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server3\restrict\ftp_root\Clients\White_Whale\5-10136_SharePoint_Conference_10-19\SFP_Art\Elements\4x3_Corner_Logo.png"/>
          <p:cNvPicPr>
            <a:picLocks noChangeAspect="1" noChangeArrowheads="1"/>
          </p:cNvPicPr>
          <p:nvPr userDrawn="1"/>
        </p:nvPicPr>
        <p:blipFill>
          <a:blip r:embed="rId3"/>
          <a:srcRect/>
          <a:stretch>
            <a:fillRect/>
          </a:stretch>
        </p:blipFill>
        <p:spPr bwMode="auto">
          <a:xfrm>
            <a:off x="0" y="0"/>
            <a:ext cx="3324225" cy="2276476"/>
          </a:xfrm>
          <a:prstGeom prst="rect">
            <a:avLst/>
          </a:prstGeom>
          <a:noFill/>
        </p:spPr>
      </p:pic>
      <p:pic>
        <p:nvPicPr>
          <p:cNvPr id="5" name="Picture 2" descr="\\SERVER3\Restrict\FTP_Root\Clients\White_Whale\5-10136_SharePoint_Conference_10-19\SFP_Art\Elements\4x3_Footerbar.png"/>
          <p:cNvPicPr>
            <a:picLocks noChangeAspect="1" noChangeArrowheads="1"/>
          </p:cNvPicPr>
          <p:nvPr userDrawn="1"/>
        </p:nvPicPr>
        <p:blipFill>
          <a:blip r:embed="rId4"/>
          <a:srcRect/>
          <a:stretch>
            <a:fillRect/>
          </a:stretch>
        </p:blipFill>
        <p:spPr bwMode="auto">
          <a:xfrm>
            <a:off x="0" y="6038850"/>
            <a:ext cx="9142413" cy="819150"/>
          </a:xfrm>
          <a:prstGeom prst="rect">
            <a:avLst/>
          </a:prstGeom>
          <a:noFill/>
        </p:spPr>
      </p:pic>
      <p:pic>
        <p:nvPicPr>
          <p:cNvPr id="6" name="Picture 2" descr="\\SERVER3\Restrict\FTP_Root\Clients\White_Whale\5-10136_SharePoint_Conference_10-19\SFP_Art\Elements\SharePoint_Logo_small.png"/>
          <p:cNvPicPr>
            <a:picLocks noChangeAspect="1" noChangeArrowheads="1"/>
          </p:cNvPicPr>
          <p:nvPr userDrawn="1"/>
        </p:nvPicPr>
        <p:blipFill>
          <a:blip r:embed="rId5"/>
          <a:srcRect/>
          <a:stretch>
            <a:fillRect/>
          </a:stretch>
        </p:blipFill>
        <p:spPr bwMode="auto">
          <a:xfrm>
            <a:off x="439094" y="6158342"/>
            <a:ext cx="2609850" cy="523875"/>
          </a:xfrm>
          <a:prstGeom prst="rect">
            <a:avLst/>
          </a:prstGeom>
          <a:noFill/>
        </p:spPr>
      </p:pic>
      <p:pic>
        <p:nvPicPr>
          <p:cNvPr id="7" name="Picture 3" descr="\\SERVER3\Restrict\FTP_Root\Clients\White_Whale\5-10136_SharePoint_Conference_10-19\SFP_Art\Elements\quest-logo-small.png"/>
          <p:cNvPicPr>
            <a:picLocks noChangeAspect="1" noChangeArrowheads="1"/>
          </p:cNvPicPr>
          <p:nvPr userDrawn="1"/>
        </p:nvPicPr>
        <p:blipFill>
          <a:blip r:embed="rId6"/>
          <a:srcRect/>
          <a:stretch>
            <a:fillRect/>
          </a:stretch>
        </p:blipFill>
        <p:spPr bwMode="auto">
          <a:xfrm>
            <a:off x="3542296" y="6231255"/>
            <a:ext cx="2057400" cy="390525"/>
          </a:xfrm>
          <a:prstGeom prst="rect">
            <a:avLst/>
          </a:prstGeom>
          <a:noFill/>
        </p:spPr>
      </p:pic>
      <p:pic>
        <p:nvPicPr>
          <p:cNvPr id="8" name="Picture 4" descr="\\SERVER3\Restrict\FTP_Root\Clients\White_Whale\5-10136_SharePoint_Conference_10-19\SFP_Art\Elements\Event_date-small.png"/>
          <p:cNvPicPr>
            <a:picLocks noChangeAspect="1" noChangeArrowheads="1"/>
          </p:cNvPicPr>
          <p:nvPr userDrawn="1"/>
        </p:nvPicPr>
        <p:blipFill>
          <a:blip r:embed="rId7"/>
          <a:srcRect/>
          <a:stretch>
            <a:fillRect/>
          </a:stretch>
        </p:blipFill>
        <p:spPr bwMode="auto">
          <a:xfrm>
            <a:off x="5970498" y="6243357"/>
            <a:ext cx="2743200" cy="409575"/>
          </a:xfrm>
          <a:prstGeom prst="rect">
            <a:avLst/>
          </a:prstGeom>
          <a:noFill/>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bg1"/>
                    </a:gs>
                    <a:gs pos="86000">
                      <a:schemeClr val="bg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4" cy="461665"/>
          </a:xfrm>
        </p:spPr>
        <p:txBody>
          <a:bodyPr>
            <a:noAutofit/>
          </a:bodyPr>
          <a:lstStyle>
            <a:lvl1pPr marL="0" indent="0" algn="l">
              <a:lnSpc>
                <a:spcPct val="90000"/>
              </a:lnSpc>
              <a:spcBef>
                <a:spcPts val="0"/>
              </a:spcBef>
              <a:buNone/>
              <a:defRPr>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9670845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2" descr="\\server3\restrict\ftp_root\Clients\White_Whale\5-10136_SharePoint_Conference_10-19\SFP_Art\Elements\4x3_Corner_Logo.png"/>
          <p:cNvPicPr>
            <a:picLocks noChangeAspect="1" noChangeArrowheads="1"/>
          </p:cNvPicPr>
          <p:nvPr userDrawn="1"/>
        </p:nvPicPr>
        <p:blipFill>
          <a:blip r:embed="rId3"/>
          <a:srcRect/>
          <a:stretch>
            <a:fillRect/>
          </a:stretch>
        </p:blipFill>
        <p:spPr bwMode="auto">
          <a:xfrm>
            <a:off x="0" y="0"/>
            <a:ext cx="3324225" cy="2276476"/>
          </a:xfrm>
          <a:prstGeom prst="rect">
            <a:avLst/>
          </a:prstGeom>
          <a:noFill/>
        </p:spPr>
      </p:pic>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gradFill flip="none" rotWithShape="1">
                  <a:gsLst>
                    <a:gs pos="0">
                      <a:schemeClr val="bg1"/>
                    </a:gs>
                    <a:gs pos="86000">
                      <a:schemeClr val="bg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accent1"/>
                    </a:gs>
                    <a:gs pos="100000">
                      <a:schemeClr val="bg1"/>
                    </a:gs>
                  </a:gsLst>
                  <a:lin ang="5400000" scaled="0"/>
                </a:gra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9317796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53867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836790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79172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405356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8447842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75190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845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308669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70552472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588" y="1414462"/>
            <a:ext cx="8380412" cy="5074920"/>
          </a:xfrm>
        </p:spPr>
        <p:txBody>
          <a:bodyPr/>
          <a:lstStyle>
            <a:lvl1pPr>
              <a:buSzPct val="60000"/>
              <a:buFontTx/>
              <a:buBlip>
                <a:blip r:embed="rId2"/>
              </a:buBlip>
              <a:defRPr/>
            </a:lvl1pPr>
            <a:lvl2pPr>
              <a:buSzPct val="60000"/>
              <a:buFontTx/>
              <a:buBlip>
                <a:blip r:embed="rId2"/>
              </a:buBlip>
              <a:defRPr/>
            </a:lvl2pPr>
            <a:lvl3pPr>
              <a:buSzPct val="60000"/>
              <a:buFontTx/>
              <a:buBlip>
                <a:blip r:embed="rId2"/>
              </a:buBlip>
              <a:defRPr/>
            </a:lvl3pPr>
            <a:lvl4pPr>
              <a:buSzPct val="60000"/>
              <a:buFontTx/>
              <a:buBlip>
                <a:blip r:embed="rId2"/>
              </a:buBlip>
              <a:defRPr/>
            </a:lvl4pPr>
            <a:lvl5pPr>
              <a:buSzPct val="60000"/>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382588" y="228599"/>
            <a:ext cx="8380412" cy="498598"/>
          </a:xfrm>
        </p:spPr>
        <p:txBody>
          <a:bodyPr>
            <a:spAutoFit/>
          </a:body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382588" y="739558"/>
            <a:ext cx="8385048" cy="332399"/>
          </a:xfrm>
        </p:spPr>
        <p:txBody>
          <a:bodyPr>
            <a:spAutoFit/>
          </a:bodyPr>
          <a:lstStyle>
            <a:lvl1pPr marL="4763" indent="-4763">
              <a:buFont typeface="Arial" pitchFamily="34" charset="0"/>
              <a:buNone/>
              <a:tabLst/>
              <a:defRPr sz="2400" spc="-100" baseline="0">
                <a:solidFill>
                  <a:schemeClr val="tx2"/>
                </a:solidFill>
                <a:latin typeface="Segoe Light" pitchFamily="34" charset="0"/>
              </a:defRPr>
            </a:lvl1pPr>
          </a:lstStyle>
          <a:p>
            <a:pPr lvl="0"/>
            <a:r>
              <a:rPr lang="en-US" dirty="0" smtClean="0"/>
              <a:t>Click to edit subtitle</a:t>
            </a:r>
            <a:endParaRPr lang="en-US" dirty="0"/>
          </a:p>
        </p:txBody>
      </p:sp>
    </p:spTree>
    <p:extLst>
      <p:ext uri="{BB962C8B-B14F-4D97-AF65-F5344CB8AC3E}">
        <p14:creationId xmlns:p14="http://schemas.microsoft.com/office/powerpoint/2010/main" val="219211894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40211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681913" cy="1523495"/>
          </a:xfrm>
        </p:spPr>
        <p:txBody>
          <a:bodyPr>
            <a:noAutofit/>
          </a:bodyPr>
          <a:lstStyle>
            <a:lvl1pPr>
              <a:lnSpc>
                <a:spcPct val="90000"/>
              </a:lnSpc>
              <a:defRPr sz="5400">
                <a:gradFill flip="none" rotWithShape="1">
                  <a:gsLst>
                    <a:gs pos="0">
                      <a:schemeClr val="tx1"/>
                    </a:gs>
                    <a:gs pos="86000">
                      <a:schemeClr val="tx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4988"/>
            <a:ext cx="7681914" cy="461665"/>
          </a:xfrm>
        </p:spPr>
        <p:txBody>
          <a:bodyPr>
            <a:noAutofit/>
          </a:bodyPr>
          <a:lstStyle>
            <a:lvl1pPr marL="0" indent="0" algn="l">
              <a:lnSpc>
                <a:spcPct val="90000"/>
              </a:lnSpc>
              <a:spcBef>
                <a:spcPts val="0"/>
              </a:spcBef>
              <a:buNone/>
              <a:defRPr>
                <a:gradFill>
                  <a:gsLst>
                    <a:gs pos="0">
                      <a:schemeClr val="accent1">
                        <a:lumMod val="40000"/>
                        <a:lumOff val="60000"/>
                      </a:schemeClr>
                    </a:gs>
                    <a:gs pos="86000">
                      <a:schemeClr val="accent1">
                        <a:lumMod val="40000"/>
                        <a:lumOff val="60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techready9_finallogo_reversecolo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9000" y="6142428"/>
            <a:ext cx="1752600" cy="486972"/>
          </a:xfrm>
          <a:prstGeom prst="rect">
            <a:avLst/>
          </a:prstGeom>
        </p:spPr>
      </p:pic>
    </p:spTree>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MSconfidentia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Sconfidentia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MSconfidentia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MSconfidential.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No Camera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Microsoft Confidential</a:t>
            </a:r>
            <a:endParaRPr lang="en-US" dirty="0"/>
          </a:p>
        </p:txBody>
      </p:sp>
      <p:pic>
        <p:nvPicPr>
          <p:cNvPr id="3" name="Picture 3" descr="C:\Users\monical\Desktop\ADMIN\DVD_ART34\Artwork_Imagery\Icons - Illustrations\_WINDOWS VISTA ICONS\Video camera digital Camcorder.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26444" y="1104405"/>
            <a:ext cx="1791197" cy="1791195"/>
          </a:xfrm>
          <a:prstGeom prst="rect">
            <a:avLst/>
          </a:prstGeom>
          <a:noFill/>
          <a:ln>
            <a:noFill/>
          </a:ln>
        </p:spPr>
      </p:pic>
      <p:pic>
        <p:nvPicPr>
          <p:cNvPr id="4" name="Picture 4" descr="C:\Users\monical\Desktop\ADMIN\DVD_ART34\Artwork_Imagery\Icons - Illustrations\_WINDOWS VISTA ICONS\Camera photo digital.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590800" y="2016037"/>
            <a:ext cx="1791197" cy="1791195"/>
          </a:xfrm>
          <a:prstGeom prst="rect">
            <a:avLst/>
          </a:prstGeom>
          <a:noFill/>
          <a:ln>
            <a:noFill/>
          </a:ln>
        </p:spPr>
      </p:pic>
      <p:pic>
        <p:nvPicPr>
          <p:cNvPr id="5" name="Picture 5" descr="C:\Users\monical\Desktop\ADMIN\DVD_ART34\Artwork_Imagery\Icons - Illustrations\_WINDOWS VISTA ICONS\Cell mobile smart phone smartphone.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934200" y="1115955"/>
            <a:ext cx="1791197" cy="1791195"/>
          </a:xfrm>
          <a:prstGeom prst="rect">
            <a:avLst/>
          </a:prstGeom>
          <a:noFill/>
          <a:ln>
            <a:noFill/>
          </a:ln>
        </p:spPr>
      </p:pic>
      <p:pic>
        <p:nvPicPr>
          <p:cNvPr id="6" name="Picture 9" descr="C:\Users\monical\Desktop\ADMIN\DVD_ART34\Artwork_Imagery\Icons - Illustrations\_WINDOWS SERVER ICONS\Symbols\X don't no not okay approved bad.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923014" y="2466217"/>
            <a:ext cx="945153" cy="851967"/>
          </a:xfrm>
          <a:prstGeom prst="rect">
            <a:avLst/>
          </a:prstGeom>
          <a:noFill/>
          <a:ln>
            <a:noFill/>
          </a:ln>
        </p:spPr>
      </p:pic>
      <p:pic>
        <p:nvPicPr>
          <p:cNvPr id="7" name="Picture 3" descr="\\server3\InternalBin\Resource DVD 35\DVD_ART35\Artwork_Imagery\Icons - Illustrations\_WINDOWS VISTA ICONS\Keyboard.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86612" y="1898753"/>
            <a:ext cx="1865218" cy="1865218"/>
          </a:xfrm>
          <a:prstGeom prst="rect">
            <a:avLst/>
          </a:prstGeom>
          <a:noFill/>
        </p:spPr>
      </p:pic>
      <p:pic>
        <p:nvPicPr>
          <p:cNvPr id="8" name="Picture 9" descr="C:\Users\monical\Desktop\ADMIN\DVD_ART34\Artwork_Imagery\Icons - Illustrations\_WINDOWS SERVER ICONS\Symbols\X don't no not okay approved bad.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076455" y="1638903"/>
            <a:ext cx="945153" cy="851967"/>
          </a:xfrm>
          <a:prstGeom prst="rect">
            <a:avLst/>
          </a:prstGeom>
          <a:noFill/>
          <a:ln>
            <a:noFill/>
          </a:ln>
        </p:spPr>
      </p:pic>
      <p:pic>
        <p:nvPicPr>
          <p:cNvPr id="9" name="Picture 9" descr="C:\Users\monical\Desktop\ADMIN\DVD_ART34\Artwork_Imagery\Icons - Illustrations\_WINDOWS SERVER ICONS\Symbols\X don't no not okay approved bad.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227047" y="2466217"/>
            <a:ext cx="945153" cy="851967"/>
          </a:xfrm>
          <a:prstGeom prst="rect">
            <a:avLst/>
          </a:prstGeom>
          <a:noFill/>
          <a:ln>
            <a:noFill/>
          </a:ln>
        </p:spPr>
      </p:pic>
      <p:pic>
        <p:nvPicPr>
          <p:cNvPr id="10" name="Picture 9" descr="C:\Users\monical\Desktop\ADMIN\DVD_ART34\Artwork_Imagery\Icons - Illustrations\_WINDOWS SERVER ICONS\Symbols\X don't no not okay approved bad.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424748" y="1528071"/>
            <a:ext cx="945153" cy="851967"/>
          </a:xfrm>
          <a:prstGeom prst="rect">
            <a:avLst/>
          </a:prstGeom>
          <a:noFill/>
          <a:ln>
            <a:noFill/>
          </a:ln>
        </p:spPr>
      </p:pic>
      <p:sp>
        <p:nvSpPr>
          <p:cNvPr id="11" name="Freeform 9"/>
          <p:cNvSpPr>
            <a:spLocks/>
          </p:cNvSpPr>
          <p:nvPr/>
        </p:nvSpPr>
        <p:spPr bwMode="invGray">
          <a:xfrm>
            <a:off x="-1" y="3526972"/>
            <a:ext cx="9144001" cy="335989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accent6">
                  <a:alpha val="22000"/>
                </a:schemeClr>
              </a:gs>
              <a:gs pos="100000">
                <a:schemeClr val="bg1">
                  <a:alpha val="35000"/>
                </a:schemeClr>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05739" rtl="0" eaLnBrk="1" fontAlgn="base" latinLnBrk="0" hangingPunct="1">
              <a:lnSpc>
                <a:spcPct val="100000"/>
              </a:lnSpc>
              <a:spcBef>
                <a:spcPct val="0"/>
              </a:spcBef>
              <a:spcAft>
                <a:spcPct val="0"/>
              </a:spcAft>
              <a:buClrTx/>
              <a:buSzTx/>
              <a:buFontTx/>
              <a:buNone/>
              <a:tabLst/>
              <a:defRPr/>
            </a:pPr>
            <a:endParaRPr kumimoji="0" lang="en-US" sz="57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sp>
        <p:nvSpPr>
          <p:cNvPr id="12" name="Rectangle 1"/>
          <p:cNvSpPr>
            <a:spLocks noChangeArrowheads="1"/>
          </p:cNvSpPr>
          <p:nvPr/>
        </p:nvSpPr>
        <p:spPr bwMode="auto">
          <a:xfrm>
            <a:off x="732424" y="4952635"/>
            <a:ext cx="7679152" cy="1448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TechReady content is Microsoft Confidential</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a:t>
            </a: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TechReady content to any blogs or external Websites</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take photos or video of Sessions or Slides throughout the TechReady Event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All appropriate content will be made available on-demand </a:t>
            </a:r>
            <a: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t/>
            </a:r>
            <a:b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event via </a:t>
            </a:r>
            <a:r>
              <a:rPr kumimoji="0" lang="en-US" sz="1800" b="0" i="1" u="sng"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https://www.mytechready.com</a:t>
            </a:r>
            <a: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 </a:t>
            </a:r>
            <a:b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br>
            <a:endParaRPr kumimoji="0" lang="en-US" sz="1800" b="0" i="1" u="sng" strike="noStrike" kern="1200"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31856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588" y="1414462"/>
            <a:ext cx="8380412" cy="5074920"/>
          </a:xfrm>
        </p:spPr>
        <p:txBody>
          <a:bodyPr/>
          <a:lstStyle>
            <a:lvl1pPr>
              <a:buSzPct val="60000"/>
              <a:buFontTx/>
              <a:buBlip>
                <a:blip r:embed="rId2"/>
              </a:buBlip>
              <a:defRPr/>
            </a:lvl1pPr>
            <a:lvl2pPr>
              <a:buSzPct val="60000"/>
              <a:buFontTx/>
              <a:buBlip>
                <a:blip r:embed="rId2"/>
              </a:buBlip>
              <a:defRPr/>
            </a:lvl2pPr>
            <a:lvl3pPr>
              <a:buSzPct val="60000"/>
              <a:buFontTx/>
              <a:buBlip>
                <a:blip r:embed="rId2"/>
              </a:buBlip>
              <a:defRPr/>
            </a:lvl3pPr>
            <a:lvl4pPr>
              <a:buSzPct val="60000"/>
              <a:buFontTx/>
              <a:buBlip>
                <a:blip r:embed="rId2"/>
              </a:buBlip>
              <a:defRPr/>
            </a:lvl4pPr>
            <a:lvl5pPr>
              <a:buSzPct val="60000"/>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382588" y="228599"/>
            <a:ext cx="8380412" cy="498598"/>
          </a:xfrm>
        </p:spPr>
        <p:txBody>
          <a:bodyPr>
            <a:spAutoFit/>
          </a:body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382588" y="739558"/>
            <a:ext cx="8385048" cy="332399"/>
          </a:xfrm>
        </p:spPr>
        <p:txBody>
          <a:bodyPr>
            <a:spAutoFit/>
          </a:bodyPr>
          <a:lstStyle>
            <a:lvl1pPr marL="4763" indent="-4763">
              <a:buFont typeface="Arial" pitchFamily="34" charset="0"/>
              <a:buNone/>
              <a:tabLst/>
              <a:defRPr sz="2400" spc="-100" baseline="0">
                <a:solidFill>
                  <a:schemeClr val="tx2"/>
                </a:solidFill>
                <a:latin typeface="Segoe Light" pitchFamily="34" charset="0"/>
              </a:defRPr>
            </a:lvl1pPr>
          </a:lstStyle>
          <a:p>
            <a:pPr lvl="0"/>
            <a:r>
              <a:rPr lang="en-US" dirty="0" smtClean="0"/>
              <a:t>Click to edit subtitle</a:t>
            </a:r>
            <a:endParaRPr lang="en-US" dirty="0"/>
          </a:p>
        </p:txBody>
      </p:sp>
    </p:spTree>
    <p:extLst>
      <p:ext uri="{BB962C8B-B14F-4D97-AF65-F5344CB8AC3E}">
        <p14:creationId xmlns:p14="http://schemas.microsoft.com/office/powerpoint/2010/main" val="219211894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681913" cy="1523495"/>
          </a:xfrm>
        </p:spPr>
        <p:txBody>
          <a:bodyPr>
            <a:noAutofit/>
          </a:bodyPr>
          <a:lstStyle>
            <a:lvl1pPr>
              <a:lnSpc>
                <a:spcPct val="90000"/>
              </a:lnSpc>
              <a:defRPr sz="5400">
                <a:gradFill flip="none" rotWithShape="1">
                  <a:gsLst>
                    <a:gs pos="0">
                      <a:schemeClr val="tx1"/>
                    </a:gs>
                    <a:gs pos="86000">
                      <a:schemeClr val="tx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4988"/>
            <a:ext cx="7681914" cy="461665"/>
          </a:xfrm>
        </p:spPr>
        <p:txBody>
          <a:bodyPr>
            <a:noAutofit/>
          </a:bodyPr>
          <a:lstStyle>
            <a:lvl1pPr marL="0" indent="0" algn="l">
              <a:lnSpc>
                <a:spcPct val="90000"/>
              </a:lnSpc>
              <a:spcBef>
                <a:spcPts val="0"/>
              </a:spcBef>
              <a:buNone/>
              <a:defRPr>
                <a:gradFill>
                  <a:gsLst>
                    <a:gs pos="0">
                      <a:schemeClr val="accent1">
                        <a:lumMod val="40000"/>
                        <a:lumOff val="60000"/>
                      </a:schemeClr>
                    </a:gs>
                    <a:gs pos="86000">
                      <a:schemeClr val="accent1">
                        <a:lumMod val="40000"/>
                        <a:lumOff val="60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techready9_finallogo_reversecolo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42428"/>
            <a:ext cx="1752600" cy="486972"/>
          </a:xfrm>
          <a:prstGeom prst="rect">
            <a:avLst/>
          </a:prstGeom>
        </p:spPr>
      </p:pic>
    </p:spTree>
    <p:extLst>
      <p:ext uri="{BB962C8B-B14F-4D97-AF65-F5344CB8AC3E}">
        <p14:creationId xmlns:p14="http://schemas.microsoft.com/office/powerpoint/2010/main" val="388662674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extLst>
      <p:ext uri="{BB962C8B-B14F-4D97-AF65-F5344CB8AC3E}">
        <p14:creationId xmlns:p14="http://schemas.microsoft.com/office/powerpoint/2010/main" val="391757802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386835021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186194071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126678416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377935692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35810670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138146248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92085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o Camera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Microsoft Confidential</a:t>
            </a:r>
            <a:endParaRPr lang="en-US" dirty="0"/>
          </a:p>
        </p:txBody>
      </p:sp>
      <p:pic>
        <p:nvPicPr>
          <p:cNvPr id="3" name="Picture 3" descr="C:\Users\monical\Desktop\ADMIN\DVD_ART34\Artwork_Imagery\Icons - Illustrations\_WINDOWS VISTA ICONS\Video camera digital Camcorder.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626444" y="1104405"/>
            <a:ext cx="1791197" cy="1791195"/>
          </a:xfrm>
          <a:prstGeom prst="rect">
            <a:avLst/>
          </a:prstGeom>
          <a:noFill/>
          <a:ln>
            <a:noFill/>
          </a:ln>
        </p:spPr>
      </p:pic>
      <p:pic>
        <p:nvPicPr>
          <p:cNvPr id="4" name="Picture 4" descr="C:\Users\monical\Desktop\ADMIN\DVD_ART34\Artwork_Imagery\Icons - Illustrations\_WINDOWS VISTA ICONS\Camera photo digital.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590800" y="2016037"/>
            <a:ext cx="1791197" cy="1791195"/>
          </a:xfrm>
          <a:prstGeom prst="rect">
            <a:avLst/>
          </a:prstGeom>
          <a:noFill/>
          <a:ln>
            <a:noFill/>
          </a:ln>
        </p:spPr>
      </p:pic>
      <p:pic>
        <p:nvPicPr>
          <p:cNvPr id="5" name="Picture 5" descr="C:\Users\monical\Desktop\ADMIN\DVD_ART34\Artwork_Imagery\Icons - Illustrations\_WINDOWS VISTA ICONS\Cell mobile smart phone smartphone.png"/>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6934200" y="1115955"/>
            <a:ext cx="1791197" cy="1791195"/>
          </a:xfrm>
          <a:prstGeom prst="rect">
            <a:avLst/>
          </a:prstGeom>
          <a:noFill/>
          <a:ln>
            <a:noFill/>
          </a:ln>
        </p:spPr>
      </p:pic>
      <p:pic>
        <p:nvPicPr>
          <p:cNvPr id="6" name="Picture 9" descr="C:\Users\monical\Desktop\ADMIN\DVD_ART34\Artwork_Imagery\Icons - Illustrations\_WINDOWS SERVER ICONS\Symbols\X don't no not okay approved bad.png"/>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2923014" y="2466217"/>
            <a:ext cx="945153" cy="851967"/>
          </a:xfrm>
          <a:prstGeom prst="rect">
            <a:avLst/>
          </a:prstGeom>
          <a:noFill/>
          <a:ln>
            <a:noFill/>
          </a:ln>
        </p:spPr>
      </p:pic>
      <p:pic>
        <p:nvPicPr>
          <p:cNvPr id="7" name="Picture 3" descr="\\server3\InternalBin\Resource DVD 35\DVD_ART35\Artwork_Imagery\Icons - Illustrations\_WINDOWS VISTA ICONS\Keyboard.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786612" y="1898753"/>
            <a:ext cx="1865218" cy="1865218"/>
          </a:xfrm>
          <a:prstGeom prst="rect">
            <a:avLst/>
          </a:prstGeom>
          <a:noFill/>
        </p:spPr>
      </p:pic>
      <p:pic>
        <p:nvPicPr>
          <p:cNvPr id="8" name="Picture 9" descr="C:\Users\monical\Desktop\ADMIN\DVD_ART34\Artwork_Imagery\Icons - Illustrations\_WINDOWS SERVER ICONS\Symbols\X don't no not okay approved bad.png"/>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076455" y="1638903"/>
            <a:ext cx="945153" cy="851967"/>
          </a:xfrm>
          <a:prstGeom prst="rect">
            <a:avLst/>
          </a:prstGeom>
          <a:noFill/>
          <a:ln>
            <a:noFill/>
          </a:ln>
        </p:spPr>
      </p:pic>
      <p:pic>
        <p:nvPicPr>
          <p:cNvPr id="9" name="Picture 9" descr="C:\Users\monical\Desktop\ADMIN\DVD_ART34\Artwork_Imagery\Icons - Illustrations\_WINDOWS SERVER ICONS\Symbols\X don't no not okay approved bad.png"/>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5227047" y="2466217"/>
            <a:ext cx="945153" cy="851967"/>
          </a:xfrm>
          <a:prstGeom prst="rect">
            <a:avLst/>
          </a:prstGeom>
          <a:noFill/>
          <a:ln>
            <a:noFill/>
          </a:ln>
        </p:spPr>
      </p:pic>
      <p:pic>
        <p:nvPicPr>
          <p:cNvPr id="10" name="Picture 9" descr="C:\Users\monical\Desktop\ADMIN\DVD_ART34\Artwork_Imagery\Icons - Illustrations\_WINDOWS SERVER ICONS\Symbols\X don't no not okay approved bad.png"/>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424748" y="1528071"/>
            <a:ext cx="945153" cy="851967"/>
          </a:xfrm>
          <a:prstGeom prst="rect">
            <a:avLst/>
          </a:prstGeom>
          <a:noFill/>
          <a:ln>
            <a:noFill/>
          </a:ln>
        </p:spPr>
      </p:pic>
      <p:sp>
        <p:nvSpPr>
          <p:cNvPr id="11" name="Freeform 9"/>
          <p:cNvSpPr>
            <a:spLocks/>
          </p:cNvSpPr>
          <p:nvPr userDrawn="1"/>
        </p:nvSpPr>
        <p:spPr bwMode="invGray">
          <a:xfrm>
            <a:off x="-1" y="3526972"/>
            <a:ext cx="9144001" cy="335989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accent6">
                  <a:alpha val="22000"/>
                </a:schemeClr>
              </a:gs>
              <a:gs pos="100000">
                <a:schemeClr val="bg1">
                  <a:alpha val="35000"/>
                </a:schemeClr>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defRPr/>
            </a:pPr>
            <a:endParaRPr lang="en-US" sz="5700" dirty="0" smtClean="0">
              <a:solidFill>
                <a:srgbClr val="000000"/>
              </a:solidFill>
              <a:latin typeface="Segoe" pitchFamily="34" charset="0"/>
            </a:endParaRPr>
          </a:p>
        </p:txBody>
      </p:sp>
      <p:sp>
        <p:nvSpPr>
          <p:cNvPr id="12" name="Rectangle 1"/>
          <p:cNvSpPr>
            <a:spLocks noChangeArrowheads="1"/>
          </p:cNvSpPr>
          <p:nvPr userDrawn="1"/>
        </p:nvSpPr>
        <p:spPr bwMode="auto">
          <a:xfrm>
            <a:off x="732424" y="4952635"/>
            <a:ext cx="7679152" cy="1448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algn="ctr" defTabSz="914400" fontAlgn="base">
              <a:lnSpc>
                <a:spcPct val="150000"/>
              </a:lnSpc>
              <a:spcBef>
                <a:spcPct val="0"/>
              </a:spcBef>
              <a:spcAft>
                <a:spcPct val="0"/>
              </a:spcAft>
            </a:pPr>
            <a:r>
              <a:rPr lang="en-US" i="1" dirty="0" smtClean="0">
                <a:gradFill>
                  <a:gsLst>
                    <a:gs pos="0">
                      <a:srgbClr val="FFFFFF"/>
                    </a:gs>
                    <a:gs pos="50000">
                      <a:srgbClr val="FFFFFF"/>
                    </a:gs>
                  </a:gsLst>
                  <a:lin ang="5400000" scaled="0"/>
                </a:gradFill>
                <a:ea typeface="Calibri" pitchFamily="34" charset="0"/>
                <a:cs typeface="Arial" pitchFamily="34" charset="0"/>
              </a:rPr>
              <a:t>TechReady content is Microsoft Confidential</a:t>
            </a:r>
            <a:br>
              <a:rPr lang="en-US" i="1" dirty="0" smtClean="0">
                <a:gradFill>
                  <a:gsLst>
                    <a:gs pos="0">
                      <a:srgbClr val="FFFFFF"/>
                    </a:gs>
                    <a:gs pos="50000">
                      <a:srgbClr val="FFFFFF"/>
                    </a:gs>
                  </a:gsLst>
                  <a:lin ang="5400000" scaled="0"/>
                </a:gradFill>
                <a:ea typeface="Calibri" pitchFamily="34" charset="0"/>
                <a:cs typeface="Arial" pitchFamily="34" charset="0"/>
              </a:rPr>
            </a:br>
            <a:r>
              <a:rPr lang="en-US" i="1" dirty="0" smtClean="0">
                <a:gradFill>
                  <a:gsLst>
                    <a:gs pos="0">
                      <a:srgbClr val="FFFFFF"/>
                    </a:gs>
                    <a:gs pos="50000">
                      <a:srgbClr val="FFFFFF"/>
                    </a:gs>
                  </a:gsLst>
                  <a:lin ang="5400000" scaled="0"/>
                </a:gradFill>
                <a:ea typeface="Calibri" pitchFamily="34" charset="0"/>
                <a:cs typeface="Arial" pitchFamily="34" charset="0"/>
              </a:rPr>
              <a:t>DO NOT post TechReady content to any blogs or external Websites</a:t>
            </a:r>
            <a:br>
              <a:rPr lang="en-US" i="1" dirty="0" smtClean="0">
                <a:gradFill>
                  <a:gsLst>
                    <a:gs pos="0">
                      <a:srgbClr val="FFFFFF"/>
                    </a:gs>
                    <a:gs pos="50000">
                      <a:srgbClr val="FFFFFF"/>
                    </a:gs>
                  </a:gsLst>
                  <a:lin ang="5400000" scaled="0"/>
                </a:gradFill>
                <a:ea typeface="Calibri" pitchFamily="34" charset="0"/>
                <a:cs typeface="Arial" pitchFamily="34" charset="0"/>
              </a:rPr>
            </a:br>
            <a:r>
              <a:rPr lang="en-US" i="1" dirty="0" smtClean="0">
                <a:gradFill>
                  <a:gsLst>
                    <a:gs pos="0">
                      <a:srgbClr val="FFFFFF"/>
                    </a:gs>
                    <a:gs pos="50000">
                      <a:srgbClr val="FFFFFF"/>
                    </a:gs>
                  </a:gsLst>
                  <a:lin ang="5400000" scaled="0"/>
                </a:gradFill>
                <a:ea typeface="Calibri" pitchFamily="34" charset="0"/>
                <a:cs typeface="Arial" pitchFamily="34" charset="0"/>
              </a:rPr>
              <a:t>DO NOT take photos or video of Sessions or Slides throughout the TechReady Event  </a:t>
            </a:r>
          </a:p>
          <a:p>
            <a:pPr algn="ctr" defTabSz="914400" fontAlgn="base">
              <a:lnSpc>
                <a:spcPct val="150000"/>
              </a:lnSpc>
              <a:spcBef>
                <a:spcPct val="0"/>
              </a:spcBef>
              <a:spcAft>
                <a:spcPct val="0"/>
              </a:spcAft>
            </a:pPr>
            <a:r>
              <a:rPr lang="en-US" i="1" dirty="0" smtClean="0">
                <a:gradFill>
                  <a:gsLst>
                    <a:gs pos="0">
                      <a:srgbClr val="FFFFFF"/>
                    </a:gs>
                    <a:gs pos="50000">
                      <a:srgbClr val="FFFFFF"/>
                    </a:gs>
                  </a:gsLst>
                  <a:lin ang="5400000" scaled="0"/>
                </a:gradFill>
                <a:ea typeface="Calibri" pitchFamily="34" charset="0"/>
                <a:cs typeface="Arial" pitchFamily="34" charset="0"/>
              </a:rPr>
              <a:t>All appropriate content will be made available on-demand </a:t>
            </a:r>
            <a:r>
              <a:rPr lang="en-US" i="1" dirty="0" smtClean="0">
                <a:solidFill>
                  <a:srgbClr val="FFFFFF"/>
                </a:solidFill>
                <a:ea typeface="Calibri" pitchFamily="34" charset="0"/>
                <a:cs typeface="Arial" pitchFamily="34" charset="0"/>
              </a:rPr>
              <a:t/>
            </a:r>
            <a:br>
              <a:rPr lang="en-US" i="1" dirty="0" smtClean="0">
                <a:solidFill>
                  <a:srgbClr val="FFFFFF"/>
                </a:solidFill>
                <a:ea typeface="Calibri" pitchFamily="34" charset="0"/>
                <a:cs typeface="Arial" pitchFamily="34" charset="0"/>
              </a:rPr>
            </a:br>
            <a:r>
              <a:rPr lang="en-US" i="1" dirty="0" smtClean="0">
                <a:gradFill>
                  <a:gsLst>
                    <a:gs pos="0">
                      <a:srgbClr val="FFFFFF"/>
                    </a:gs>
                    <a:gs pos="50000">
                      <a:srgbClr val="FFFFFF"/>
                    </a:gs>
                  </a:gsLst>
                  <a:lin ang="5400000" scaled="0"/>
                </a:gradFill>
                <a:ea typeface="Calibri" pitchFamily="34" charset="0"/>
                <a:cs typeface="Arial" pitchFamily="34" charset="0"/>
              </a:rPr>
              <a:t>post event via </a:t>
            </a:r>
            <a:r>
              <a:rPr lang="en-US" i="1" u="sng" dirty="0" smtClean="0">
                <a:gradFill>
                  <a:gsLst>
                    <a:gs pos="0">
                      <a:srgbClr val="FFE784"/>
                    </a:gs>
                    <a:gs pos="50000">
                      <a:srgbClr val="FFE784"/>
                    </a:gs>
                  </a:gsLst>
                  <a:lin ang="5400000" scaled="0"/>
                </a:gradFill>
                <a:ea typeface="Calibri" pitchFamily="34" charset="0"/>
                <a:cs typeface="Arial" pitchFamily="34" charset="0"/>
              </a:rPr>
              <a:t>https://www.mytechready.com</a:t>
            </a:r>
            <a:r>
              <a:rPr lang="en-US" i="1" dirty="0" smtClean="0">
                <a:gradFill>
                  <a:gsLst>
                    <a:gs pos="0">
                      <a:srgbClr val="FFE784"/>
                    </a:gs>
                    <a:gs pos="50000">
                      <a:srgbClr val="FFE784"/>
                    </a:gs>
                  </a:gsLst>
                  <a:lin ang="5400000" scaled="0"/>
                </a:gradFill>
                <a:ea typeface="Calibri" pitchFamily="34" charset="0"/>
                <a:cs typeface="Arial" pitchFamily="34" charset="0"/>
              </a:rPr>
              <a:t> </a:t>
            </a:r>
            <a:br>
              <a:rPr lang="en-US" i="1" dirty="0" smtClean="0">
                <a:gradFill>
                  <a:gsLst>
                    <a:gs pos="0">
                      <a:srgbClr val="FFE784"/>
                    </a:gs>
                    <a:gs pos="50000">
                      <a:srgbClr val="FFE784"/>
                    </a:gs>
                  </a:gsLst>
                  <a:lin ang="5400000" scaled="0"/>
                </a:gradFill>
                <a:ea typeface="Calibri" pitchFamily="34" charset="0"/>
                <a:cs typeface="Arial" pitchFamily="34" charset="0"/>
              </a:rPr>
            </a:br>
            <a:endParaRPr lang="en-US" i="1" u="sng" dirty="0" smtClean="0">
              <a:gradFill>
                <a:gsLst>
                  <a:gs pos="0">
                    <a:srgbClr val="FFE784"/>
                  </a:gs>
                  <a:gs pos="50000">
                    <a:srgbClr val="FFE784"/>
                  </a:gs>
                </a:gsLst>
                <a:lin ang="5400000" scaled="0"/>
              </a:gradFill>
              <a:ea typeface="Calibri" pitchFamily="34" charset="0"/>
              <a:cs typeface="Arial" pitchFamily="34" charset="0"/>
            </a:endParaRPr>
          </a:p>
        </p:txBody>
      </p:sp>
    </p:spTree>
    <p:extLst>
      <p:ext uri="{BB962C8B-B14F-4D97-AF65-F5344CB8AC3E}">
        <p14:creationId xmlns:p14="http://schemas.microsoft.com/office/powerpoint/2010/main" val="848862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3675568"/>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6420745"/>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60477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4772682"/>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0131326"/>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79143"/>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7392892"/>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53604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24955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78250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05147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419865"/>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extLst>
      <p:ext uri="{BB962C8B-B14F-4D97-AF65-F5344CB8AC3E}">
        <p14:creationId xmlns:p14="http://schemas.microsoft.com/office/powerpoint/2010/main" val="223787112"/>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588" y="1414462"/>
            <a:ext cx="8380412" cy="5074920"/>
          </a:xfrm>
        </p:spPr>
        <p:txBody>
          <a:bodyPr/>
          <a:lstStyle>
            <a:lvl1pPr>
              <a:buSzPct val="60000"/>
              <a:buFontTx/>
              <a:buBlip>
                <a:blip r:embed="rId2"/>
              </a:buBlip>
              <a:defRPr/>
            </a:lvl1pPr>
            <a:lvl2pPr>
              <a:buSzPct val="60000"/>
              <a:buFontTx/>
              <a:buBlip>
                <a:blip r:embed="rId2"/>
              </a:buBlip>
              <a:defRPr/>
            </a:lvl2pPr>
            <a:lvl3pPr>
              <a:buSzPct val="60000"/>
              <a:buFontTx/>
              <a:buBlip>
                <a:blip r:embed="rId2"/>
              </a:buBlip>
              <a:defRPr/>
            </a:lvl3pPr>
            <a:lvl4pPr>
              <a:buSzPct val="60000"/>
              <a:buFontTx/>
              <a:buBlip>
                <a:blip r:embed="rId2"/>
              </a:buBlip>
              <a:defRPr/>
            </a:lvl4pPr>
            <a:lvl5pPr>
              <a:buSzPct val="60000"/>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382588" y="228599"/>
            <a:ext cx="8380412" cy="498598"/>
          </a:xfrm>
        </p:spPr>
        <p:txBody>
          <a:bodyPr>
            <a:spAutoFit/>
          </a:body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382588" y="739558"/>
            <a:ext cx="8385048" cy="332399"/>
          </a:xfrm>
        </p:spPr>
        <p:txBody>
          <a:bodyPr>
            <a:spAutoFit/>
          </a:bodyPr>
          <a:lstStyle>
            <a:lvl1pPr marL="4763" indent="-4763">
              <a:buFont typeface="Arial" pitchFamily="34" charset="0"/>
              <a:buNone/>
              <a:tabLst/>
              <a:defRPr sz="2400" spc="-100" baseline="0">
                <a:solidFill>
                  <a:schemeClr val="tx2"/>
                </a:solidFill>
                <a:latin typeface="Segoe Light" pitchFamily="34" charset="0"/>
              </a:defRPr>
            </a:lvl1pPr>
          </a:lstStyle>
          <a:p>
            <a:pPr lvl="0"/>
            <a:r>
              <a:rPr lang="en-US" dirty="0" smtClean="0"/>
              <a:t>Click to edit subtitle</a:t>
            </a:r>
            <a:endParaRPr lang="en-US" dirty="0"/>
          </a:p>
        </p:txBody>
      </p:sp>
    </p:spTree>
    <p:extLst>
      <p:ext uri="{BB962C8B-B14F-4D97-AF65-F5344CB8AC3E}">
        <p14:creationId xmlns:p14="http://schemas.microsoft.com/office/powerpoint/2010/main" val="188283737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895757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681913" cy="1523495"/>
          </a:xfrm>
        </p:spPr>
        <p:txBody>
          <a:bodyPr>
            <a:noAutofit/>
          </a:bodyPr>
          <a:lstStyle>
            <a:lvl1pPr>
              <a:lnSpc>
                <a:spcPct val="90000"/>
              </a:lnSpc>
              <a:defRPr sz="5400">
                <a:gradFill flip="none" rotWithShape="1">
                  <a:gsLst>
                    <a:gs pos="0">
                      <a:schemeClr val="tx1"/>
                    </a:gs>
                    <a:gs pos="86000">
                      <a:schemeClr val="tx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4988"/>
            <a:ext cx="7681914" cy="461665"/>
          </a:xfrm>
        </p:spPr>
        <p:txBody>
          <a:bodyPr>
            <a:noAutofit/>
          </a:bodyPr>
          <a:lstStyle>
            <a:lvl1pPr marL="0" indent="0" algn="l">
              <a:lnSpc>
                <a:spcPct val="90000"/>
              </a:lnSpc>
              <a:spcBef>
                <a:spcPts val="0"/>
              </a:spcBef>
              <a:buNone/>
              <a:defRPr>
                <a:gradFill>
                  <a:gsLst>
                    <a:gs pos="0">
                      <a:schemeClr val="accent1">
                        <a:lumMod val="40000"/>
                        <a:lumOff val="60000"/>
                      </a:schemeClr>
                    </a:gs>
                    <a:gs pos="86000">
                      <a:schemeClr val="accent1">
                        <a:lumMod val="40000"/>
                        <a:lumOff val="60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techready9_finallogo_reversecolo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42428"/>
            <a:ext cx="1752600" cy="486972"/>
          </a:xfrm>
          <a:prstGeom prst="rect">
            <a:avLst/>
          </a:prstGeom>
        </p:spPr>
      </p:pic>
    </p:spTree>
    <p:extLst>
      <p:ext uri="{BB962C8B-B14F-4D97-AF65-F5344CB8AC3E}">
        <p14:creationId xmlns:p14="http://schemas.microsoft.com/office/powerpoint/2010/main" val="3248864504"/>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extLst>
      <p:ext uri="{BB962C8B-B14F-4D97-AF65-F5344CB8AC3E}">
        <p14:creationId xmlns:p14="http://schemas.microsoft.com/office/powerpoint/2010/main" val="104247671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1630901253"/>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617723321"/>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4090119731"/>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1837511840"/>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3234263415"/>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MSconfidentia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1895937801"/>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000135"/>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No Camera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Microsoft Confidential</a:t>
            </a:r>
            <a:endParaRPr lang="en-US" dirty="0"/>
          </a:p>
        </p:txBody>
      </p:sp>
      <p:pic>
        <p:nvPicPr>
          <p:cNvPr id="3" name="Picture 3" descr="C:\Users\monical\Desktop\ADMIN\DVD_ART34\Artwork_Imagery\Icons - Illustrations\_WINDOWS VISTA ICONS\Video camera digital Camcorder.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626444" y="1104405"/>
            <a:ext cx="1791197" cy="1791195"/>
          </a:xfrm>
          <a:prstGeom prst="rect">
            <a:avLst/>
          </a:prstGeom>
          <a:noFill/>
          <a:ln>
            <a:noFill/>
          </a:ln>
        </p:spPr>
      </p:pic>
      <p:pic>
        <p:nvPicPr>
          <p:cNvPr id="4" name="Picture 4" descr="C:\Users\monical\Desktop\ADMIN\DVD_ART34\Artwork_Imagery\Icons - Illustrations\_WINDOWS VISTA ICONS\Camera photo digital.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590800" y="2016037"/>
            <a:ext cx="1791197" cy="1791195"/>
          </a:xfrm>
          <a:prstGeom prst="rect">
            <a:avLst/>
          </a:prstGeom>
          <a:noFill/>
          <a:ln>
            <a:noFill/>
          </a:ln>
        </p:spPr>
      </p:pic>
      <p:pic>
        <p:nvPicPr>
          <p:cNvPr id="5" name="Picture 5" descr="C:\Users\monical\Desktop\ADMIN\DVD_ART34\Artwork_Imagery\Icons - Illustrations\_WINDOWS VISTA ICONS\Cell mobile smart phone smartphone.png"/>
          <p:cNvPicPr>
            <a:picLocks noChangeAspect="1" noChangeArrowheads="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6934200" y="1115955"/>
            <a:ext cx="1791197" cy="1791195"/>
          </a:xfrm>
          <a:prstGeom prst="rect">
            <a:avLst/>
          </a:prstGeom>
          <a:noFill/>
          <a:ln>
            <a:noFill/>
          </a:ln>
        </p:spPr>
      </p:pic>
      <p:pic>
        <p:nvPicPr>
          <p:cNvPr id="6" name="Picture 9" descr="C:\Users\monical\Desktop\ADMIN\DVD_ART34\Artwork_Imagery\Icons - Illustrations\_WINDOWS SERVER ICONS\Symbols\X don't no not okay approved bad.png"/>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2923014" y="2466217"/>
            <a:ext cx="945153" cy="851967"/>
          </a:xfrm>
          <a:prstGeom prst="rect">
            <a:avLst/>
          </a:prstGeom>
          <a:noFill/>
          <a:ln>
            <a:noFill/>
          </a:ln>
        </p:spPr>
      </p:pic>
      <p:pic>
        <p:nvPicPr>
          <p:cNvPr id="7" name="Picture 3" descr="\\server3\InternalBin\Resource DVD 35\DVD_ART35\Artwork_Imagery\Icons - Illustrations\_WINDOWS VISTA ICONS\Keyboard.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786612" y="1898753"/>
            <a:ext cx="1865218" cy="1865218"/>
          </a:xfrm>
          <a:prstGeom prst="rect">
            <a:avLst/>
          </a:prstGeom>
          <a:noFill/>
        </p:spPr>
      </p:pic>
      <p:pic>
        <p:nvPicPr>
          <p:cNvPr id="8" name="Picture 9" descr="C:\Users\monical\Desktop\ADMIN\DVD_ART34\Artwork_Imagery\Icons - Illustrations\_WINDOWS SERVER ICONS\Symbols\X don't no not okay approved bad.png"/>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076455" y="1638903"/>
            <a:ext cx="945153" cy="851967"/>
          </a:xfrm>
          <a:prstGeom prst="rect">
            <a:avLst/>
          </a:prstGeom>
          <a:noFill/>
          <a:ln>
            <a:noFill/>
          </a:ln>
        </p:spPr>
      </p:pic>
      <p:pic>
        <p:nvPicPr>
          <p:cNvPr id="9" name="Picture 9" descr="C:\Users\monical\Desktop\ADMIN\DVD_ART34\Artwork_Imagery\Icons - Illustrations\_WINDOWS SERVER ICONS\Symbols\X don't no not okay approved bad.png"/>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5227047" y="2466217"/>
            <a:ext cx="945153" cy="851967"/>
          </a:xfrm>
          <a:prstGeom prst="rect">
            <a:avLst/>
          </a:prstGeom>
          <a:noFill/>
          <a:ln>
            <a:noFill/>
          </a:ln>
        </p:spPr>
      </p:pic>
      <p:pic>
        <p:nvPicPr>
          <p:cNvPr id="10" name="Picture 9" descr="C:\Users\monical\Desktop\ADMIN\DVD_ART34\Artwork_Imagery\Icons - Illustrations\_WINDOWS SERVER ICONS\Symbols\X don't no not okay approved bad.png"/>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7424748" y="1528071"/>
            <a:ext cx="945153" cy="851967"/>
          </a:xfrm>
          <a:prstGeom prst="rect">
            <a:avLst/>
          </a:prstGeom>
          <a:noFill/>
          <a:ln>
            <a:noFill/>
          </a:ln>
        </p:spPr>
      </p:pic>
      <p:sp>
        <p:nvSpPr>
          <p:cNvPr id="11" name="Freeform 9"/>
          <p:cNvSpPr>
            <a:spLocks/>
          </p:cNvSpPr>
          <p:nvPr userDrawn="1"/>
        </p:nvSpPr>
        <p:spPr bwMode="invGray">
          <a:xfrm>
            <a:off x="-1" y="3526972"/>
            <a:ext cx="9144001" cy="335989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accent6">
                  <a:alpha val="22000"/>
                </a:schemeClr>
              </a:gs>
              <a:gs pos="100000">
                <a:schemeClr val="bg1">
                  <a:alpha val="35000"/>
                </a:schemeClr>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defRPr/>
            </a:pPr>
            <a:endParaRPr lang="en-US" sz="5700" dirty="0" smtClean="0">
              <a:solidFill>
                <a:srgbClr val="000000"/>
              </a:solidFill>
              <a:latin typeface="Segoe" pitchFamily="34" charset="0"/>
            </a:endParaRPr>
          </a:p>
        </p:txBody>
      </p:sp>
      <p:sp>
        <p:nvSpPr>
          <p:cNvPr id="12" name="Rectangle 1"/>
          <p:cNvSpPr>
            <a:spLocks noChangeArrowheads="1"/>
          </p:cNvSpPr>
          <p:nvPr userDrawn="1"/>
        </p:nvSpPr>
        <p:spPr bwMode="auto">
          <a:xfrm>
            <a:off x="732424" y="4952635"/>
            <a:ext cx="7679152" cy="1448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algn="ctr" fontAlgn="base">
              <a:lnSpc>
                <a:spcPct val="150000"/>
              </a:lnSpc>
              <a:spcBef>
                <a:spcPct val="0"/>
              </a:spcBef>
              <a:spcAft>
                <a:spcPct val="0"/>
              </a:spcAft>
            </a:pPr>
            <a:r>
              <a:rPr lang="en-US" i="1" dirty="0" smtClean="0">
                <a:gradFill>
                  <a:gsLst>
                    <a:gs pos="0">
                      <a:srgbClr val="FFFFFF"/>
                    </a:gs>
                    <a:gs pos="50000">
                      <a:srgbClr val="FFFFFF"/>
                    </a:gs>
                  </a:gsLst>
                  <a:lin ang="5400000" scaled="0"/>
                </a:gradFill>
                <a:ea typeface="Calibri" pitchFamily="34" charset="0"/>
                <a:cs typeface="Arial" pitchFamily="34" charset="0"/>
              </a:rPr>
              <a:t>TechReady content is Microsoft Confidential</a:t>
            </a:r>
            <a:br>
              <a:rPr lang="en-US" i="1" dirty="0" smtClean="0">
                <a:gradFill>
                  <a:gsLst>
                    <a:gs pos="0">
                      <a:srgbClr val="FFFFFF"/>
                    </a:gs>
                    <a:gs pos="50000">
                      <a:srgbClr val="FFFFFF"/>
                    </a:gs>
                  </a:gsLst>
                  <a:lin ang="5400000" scaled="0"/>
                </a:gradFill>
                <a:ea typeface="Calibri" pitchFamily="34" charset="0"/>
                <a:cs typeface="Arial" pitchFamily="34" charset="0"/>
              </a:rPr>
            </a:br>
            <a:r>
              <a:rPr lang="en-US" i="1" dirty="0" smtClean="0">
                <a:gradFill>
                  <a:gsLst>
                    <a:gs pos="0">
                      <a:srgbClr val="FFFFFF"/>
                    </a:gs>
                    <a:gs pos="50000">
                      <a:srgbClr val="FFFFFF"/>
                    </a:gs>
                  </a:gsLst>
                  <a:lin ang="5400000" scaled="0"/>
                </a:gradFill>
                <a:ea typeface="Calibri" pitchFamily="34" charset="0"/>
                <a:cs typeface="Arial" pitchFamily="34" charset="0"/>
              </a:rPr>
              <a:t>DO NOT post TechReady content to any blogs or external Websites</a:t>
            </a:r>
            <a:br>
              <a:rPr lang="en-US" i="1" dirty="0" smtClean="0">
                <a:gradFill>
                  <a:gsLst>
                    <a:gs pos="0">
                      <a:srgbClr val="FFFFFF"/>
                    </a:gs>
                    <a:gs pos="50000">
                      <a:srgbClr val="FFFFFF"/>
                    </a:gs>
                  </a:gsLst>
                  <a:lin ang="5400000" scaled="0"/>
                </a:gradFill>
                <a:ea typeface="Calibri" pitchFamily="34" charset="0"/>
                <a:cs typeface="Arial" pitchFamily="34" charset="0"/>
              </a:rPr>
            </a:br>
            <a:r>
              <a:rPr lang="en-US" i="1" dirty="0" smtClean="0">
                <a:gradFill>
                  <a:gsLst>
                    <a:gs pos="0">
                      <a:srgbClr val="FFFFFF"/>
                    </a:gs>
                    <a:gs pos="50000">
                      <a:srgbClr val="FFFFFF"/>
                    </a:gs>
                  </a:gsLst>
                  <a:lin ang="5400000" scaled="0"/>
                </a:gradFill>
                <a:ea typeface="Calibri" pitchFamily="34" charset="0"/>
                <a:cs typeface="Arial" pitchFamily="34" charset="0"/>
              </a:rPr>
              <a:t>DO NOT take photos or video of Sessions or Slides throughout the TechReady Event  </a:t>
            </a:r>
          </a:p>
          <a:p>
            <a:pPr algn="ctr" fontAlgn="base">
              <a:lnSpc>
                <a:spcPct val="150000"/>
              </a:lnSpc>
              <a:spcBef>
                <a:spcPct val="0"/>
              </a:spcBef>
              <a:spcAft>
                <a:spcPct val="0"/>
              </a:spcAft>
            </a:pPr>
            <a:r>
              <a:rPr lang="en-US" i="1" dirty="0" smtClean="0">
                <a:gradFill>
                  <a:gsLst>
                    <a:gs pos="0">
                      <a:srgbClr val="FFFFFF"/>
                    </a:gs>
                    <a:gs pos="50000">
                      <a:srgbClr val="FFFFFF"/>
                    </a:gs>
                  </a:gsLst>
                  <a:lin ang="5400000" scaled="0"/>
                </a:gradFill>
                <a:ea typeface="Calibri" pitchFamily="34" charset="0"/>
                <a:cs typeface="Arial" pitchFamily="34" charset="0"/>
              </a:rPr>
              <a:t>All appropriate content will be made available on-demand </a:t>
            </a:r>
            <a:r>
              <a:rPr lang="en-US" i="1" dirty="0" smtClean="0">
                <a:solidFill>
                  <a:srgbClr val="FFFFFF"/>
                </a:solidFill>
                <a:ea typeface="Calibri" pitchFamily="34" charset="0"/>
                <a:cs typeface="Arial" pitchFamily="34" charset="0"/>
              </a:rPr>
              <a:t/>
            </a:r>
            <a:br>
              <a:rPr lang="en-US" i="1" dirty="0" smtClean="0">
                <a:solidFill>
                  <a:srgbClr val="FFFFFF"/>
                </a:solidFill>
                <a:ea typeface="Calibri" pitchFamily="34" charset="0"/>
                <a:cs typeface="Arial" pitchFamily="34" charset="0"/>
              </a:rPr>
            </a:br>
            <a:r>
              <a:rPr lang="en-US" i="1" dirty="0" smtClean="0">
                <a:gradFill>
                  <a:gsLst>
                    <a:gs pos="0">
                      <a:srgbClr val="FFFFFF"/>
                    </a:gs>
                    <a:gs pos="50000">
                      <a:srgbClr val="FFFFFF"/>
                    </a:gs>
                  </a:gsLst>
                  <a:lin ang="5400000" scaled="0"/>
                </a:gradFill>
                <a:ea typeface="Calibri" pitchFamily="34" charset="0"/>
                <a:cs typeface="Arial" pitchFamily="34" charset="0"/>
              </a:rPr>
              <a:t>post event via </a:t>
            </a:r>
            <a:r>
              <a:rPr lang="en-US" i="1" u="sng" dirty="0" smtClean="0">
                <a:gradFill>
                  <a:gsLst>
                    <a:gs pos="0">
                      <a:srgbClr val="FFE784"/>
                    </a:gs>
                    <a:gs pos="50000">
                      <a:srgbClr val="FFE784"/>
                    </a:gs>
                  </a:gsLst>
                  <a:lin ang="5400000" scaled="0"/>
                </a:gradFill>
                <a:ea typeface="Calibri" pitchFamily="34" charset="0"/>
                <a:cs typeface="Arial" pitchFamily="34" charset="0"/>
              </a:rPr>
              <a:t>https://www.mytechready.com</a:t>
            </a:r>
            <a:r>
              <a:rPr lang="en-US" i="1" dirty="0" smtClean="0">
                <a:gradFill>
                  <a:gsLst>
                    <a:gs pos="0">
                      <a:srgbClr val="FFE784"/>
                    </a:gs>
                    <a:gs pos="50000">
                      <a:srgbClr val="FFE784"/>
                    </a:gs>
                  </a:gsLst>
                  <a:lin ang="5400000" scaled="0"/>
                </a:gradFill>
                <a:ea typeface="Calibri" pitchFamily="34" charset="0"/>
                <a:cs typeface="Arial" pitchFamily="34" charset="0"/>
              </a:rPr>
              <a:t> </a:t>
            </a:r>
            <a:br>
              <a:rPr lang="en-US" i="1" dirty="0" smtClean="0">
                <a:gradFill>
                  <a:gsLst>
                    <a:gs pos="0">
                      <a:srgbClr val="FFE784"/>
                    </a:gs>
                    <a:gs pos="50000">
                      <a:srgbClr val="FFE784"/>
                    </a:gs>
                  </a:gsLst>
                  <a:lin ang="5400000" scaled="0"/>
                </a:gradFill>
                <a:ea typeface="Calibri" pitchFamily="34" charset="0"/>
                <a:cs typeface="Arial" pitchFamily="34" charset="0"/>
              </a:rPr>
            </a:br>
            <a:endParaRPr lang="en-US" i="1" u="sng" dirty="0" smtClean="0">
              <a:gradFill>
                <a:gsLst>
                  <a:gs pos="0">
                    <a:srgbClr val="FFE784"/>
                  </a:gs>
                  <a:gs pos="50000">
                    <a:srgbClr val="FFE784"/>
                  </a:gs>
                </a:gsLst>
                <a:lin ang="5400000" scaled="0"/>
              </a:gradFill>
              <a:ea typeface="Calibri" pitchFamily="34" charset="0"/>
              <a:cs typeface="Arial" pitchFamily="34" charset="0"/>
            </a:endParaRPr>
          </a:p>
        </p:txBody>
      </p:sp>
    </p:spTree>
    <p:extLst>
      <p:ext uri="{BB962C8B-B14F-4D97-AF65-F5344CB8AC3E}">
        <p14:creationId xmlns:p14="http://schemas.microsoft.com/office/powerpoint/2010/main" val="7571886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pic>
        <p:nvPicPr>
          <p:cNvPr id="7" name="Picture 6" descr="techready9_finallogo_reversecolo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42428"/>
            <a:ext cx="1752600" cy="486972"/>
          </a:xfrm>
          <a:prstGeom prst="rect">
            <a:avLst/>
          </a:prstGeom>
        </p:spPr>
      </p:pic>
    </p:spTree>
    <p:extLst>
      <p:ext uri="{BB962C8B-B14F-4D97-AF65-F5344CB8AC3E}">
        <p14:creationId xmlns:p14="http://schemas.microsoft.com/office/powerpoint/2010/main" val="67428468"/>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alphaModFix amt="80000"/>
            <a:lum/>
            <a:extLst>
              <a:ext uri="{28A0092B-C50C-407E-A947-70E740481C1C}">
                <a14:useLocalDpi xmlns:a14="http://schemas.microsoft.com/office/drawing/2010/main"/>
              </a:ext>
            </a:extLst>
          </a:blip>
          <a:srcRect/>
          <a:stretch>
            <a:fillRect t="8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58E5C-8BA9-4FB2-8984-8E0105DB6D5C}" type="datetimeFigureOut">
              <a:rPr lang="en-US">
                <a:solidFill>
                  <a:prstClr val="black">
                    <a:tint val="75000"/>
                  </a:prstClr>
                </a:solidFill>
              </a:rPr>
              <a:pPr/>
              <a:t>7/9/2010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6932C9-335A-416D-8B79-FBE58C9314A3}" type="slidenum">
              <a:rPr lang="en-US">
                <a:solidFill>
                  <a:prstClr val="black">
                    <a:tint val="75000"/>
                  </a:prstClr>
                </a:solidFill>
              </a:rPr>
              <a:pPr/>
              <a:t>‹#›</a:t>
            </a:fld>
            <a:endParaRPr lang="en-US" dirty="0">
              <a:solidFill>
                <a:prstClr val="black">
                  <a:tint val="75000"/>
                </a:prstClr>
              </a:solidFill>
            </a:endParaRPr>
          </a:p>
        </p:txBody>
      </p:sp>
      <p:pic>
        <p:nvPicPr>
          <p:cNvPr id="7" name="Picture 6" descr="MSconfidential.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3550921" y="6477000"/>
            <a:ext cx="2042159" cy="304800"/>
          </a:xfrm>
          <a:prstGeom prst="rect">
            <a:avLst/>
          </a:prstGeom>
        </p:spPr>
      </p:pic>
    </p:spTree>
    <p:extLst>
      <p:ext uri="{BB962C8B-B14F-4D97-AF65-F5344CB8AC3E}">
        <p14:creationId xmlns:p14="http://schemas.microsoft.com/office/powerpoint/2010/main" val="2247897793"/>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2.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image" Target="../media/image1.jpeg"/><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theme" Target="../theme/theme10.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image" Target="../media/image14.jpeg"/><Relationship Id="rId2" Type="http://schemas.openxmlformats.org/officeDocument/2006/relationships/slideLayout" Target="../slideLayouts/slideLayout99.xml"/><Relationship Id="rId16" Type="http://schemas.openxmlformats.org/officeDocument/2006/relationships/theme" Target="../theme/theme11.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14.jpeg"/><Relationship Id="rId2" Type="http://schemas.openxmlformats.org/officeDocument/2006/relationships/slideLayout" Target="../slideLayouts/slideLayout23.xml"/><Relationship Id="rId16" Type="http://schemas.openxmlformats.org/officeDocument/2006/relationships/theme" Target="../theme/theme4.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19.png"/><Relationship Id="rId2" Type="http://schemas.openxmlformats.org/officeDocument/2006/relationships/slideLayout" Target="../slideLayouts/slideLayout38.xml"/><Relationship Id="rId16" Type="http://schemas.openxmlformats.org/officeDocument/2006/relationships/image" Target="../media/image18.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7.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62.xml"/><Relationship Id="rId4" Type="http://schemas.openxmlformats.org/officeDocument/2006/relationships/image" Target="../media/image1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2.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1.jpe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8.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image" Target="../media/image14.jpeg"/><Relationship Id="rId2" Type="http://schemas.openxmlformats.org/officeDocument/2006/relationships/slideLayout" Target="../slideLayouts/slideLayout74.xml"/><Relationship Id="rId16" Type="http://schemas.openxmlformats.org/officeDocument/2006/relationships/theme" Target="../theme/theme9.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Lst>
  <p:transition spd="slow">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5339485"/>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ransition spd="slow">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58E5C-8BA9-4FB2-8984-8E0105DB6D5C}" type="datetimeFigureOut">
              <a:rPr lang="en-US" smtClean="0">
                <a:solidFill>
                  <a:prstClr val="black">
                    <a:tint val="75000"/>
                  </a:prstClr>
                </a:solidFill>
              </a:rPr>
              <a:pPr/>
              <a:t>7/9/2010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932C9-335A-416D-8B79-FBE58C9314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935485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Lst>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email">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spd="slow">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183901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5858E5C-8BA9-4FB2-8984-8E0105DB6D5C}" type="datetimeFigureOut">
              <a:rPr lang="en-US" kern="1200" smtClean="0">
                <a:solidFill>
                  <a:prstClr val="black">
                    <a:tint val="75000"/>
                  </a:prstClr>
                </a:solidFill>
                <a:latin typeface="Calibri"/>
                <a:ea typeface="+mn-ea"/>
                <a:cs typeface="+mn-cs"/>
              </a:rPr>
              <a:pPr rtl="0"/>
              <a:t>7/9/2010</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6932C9-335A-416D-8B79-FBE58C9314A3}"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5688490"/>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6"/>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ransition spd="slow">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email">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78" r:id="rId1"/>
  </p:sldLayoutIdLst>
  <p:transition spd="slow">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1839017"/>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58E5C-8BA9-4FB2-8984-8E0105DB6D5C}" type="datetimeFigureOut">
              <a:rPr lang="en-US" smtClean="0">
                <a:solidFill>
                  <a:prstClr val="black">
                    <a:tint val="75000"/>
                  </a:prstClr>
                </a:solidFill>
              </a:rPr>
              <a:pPr/>
              <a:t>7/9/2010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932C9-335A-416D-8B79-FBE58C9314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95142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Lst>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8.wmf"/></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SharePoint 2010:</a:t>
            </a:r>
            <a:br>
              <a:rPr lang="en-US" dirty="0" smtClean="0">
                <a:effectLst>
                  <a:outerShdw blurRad="38100" dist="38100" dir="2700000" algn="tl">
                    <a:srgbClr val="000000">
                      <a:alpha val="43137"/>
                    </a:srgbClr>
                  </a:outerShdw>
                </a:effectLst>
              </a:rPr>
            </a:br>
            <a:r>
              <a:rPr lang="en-US" i="1" dirty="0" smtClean="0">
                <a:effectLst>
                  <a:outerShdw blurRad="38100" dist="38100" dir="2700000" algn="tl">
                    <a:srgbClr val="000000">
                      <a:alpha val="43137"/>
                    </a:srgbClr>
                  </a:outerShdw>
                </a:effectLst>
              </a:rPr>
              <a:t>Architectural Changes</a:t>
            </a:r>
            <a:br>
              <a:rPr lang="en-US" i="1" dirty="0" smtClean="0">
                <a:effectLst>
                  <a:outerShdw blurRad="38100" dist="38100" dir="2700000" algn="tl">
                    <a:srgbClr val="000000">
                      <a:alpha val="43137"/>
                    </a:srgbClr>
                  </a:outerShdw>
                </a:effectLst>
              </a:rPr>
            </a:br>
            <a:r>
              <a:rPr lang="en-US" i="1" dirty="0" smtClean="0">
                <a:effectLst>
                  <a:outerShdw blurRad="38100" dist="38100" dir="2700000" algn="tl">
                    <a:srgbClr val="000000">
                      <a:alpha val="43137"/>
                    </a:srgbClr>
                  </a:outerShdw>
                </a:effectLst>
              </a:rPr>
              <a:t>- Headlines</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Title 1"/>
          <p:cNvSpPr txBox="1">
            <a:spLocks/>
          </p:cNvSpPr>
          <p:nvPr/>
        </p:nvSpPr>
        <p:spPr>
          <a:xfrm>
            <a:off x="762000" y="4495800"/>
            <a:ext cx="7043208" cy="1523494"/>
          </a:xfrm>
          <a:prstGeom prst="rect">
            <a:avLst/>
          </a:prstGeom>
        </p:spPr>
        <p:txBody>
          <a:bodyPr vert="horz" wrap="square" lIns="0" tIns="0" rIns="0" bIns="0" rtlCol="0"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342900" indent="-342900">
              <a:buFont typeface="Wingdings" pitchFamily="2" charset="2"/>
              <a:buChar char="ü"/>
            </a:pPr>
            <a:r>
              <a:rPr lang="en-GB" sz="3200" i="1" dirty="0" smtClean="0">
                <a:solidFill>
                  <a:schemeClr val="tx2"/>
                </a:solidFill>
                <a:effectLst>
                  <a:outerShdw blurRad="38100" dist="38100" dir="2700000" algn="tl">
                    <a:srgbClr val="000000">
                      <a:alpha val="43137"/>
                    </a:srgbClr>
                  </a:outerShdw>
                </a:effectLst>
              </a:rPr>
              <a:t>More Scalable</a:t>
            </a:r>
          </a:p>
          <a:p>
            <a:pPr marL="342900" indent="-342900">
              <a:buFont typeface="Wingdings" pitchFamily="2" charset="2"/>
              <a:buChar char="ü"/>
            </a:pPr>
            <a:r>
              <a:rPr lang="en-GB" sz="3200" i="1" dirty="0" smtClean="0">
                <a:solidFill>
                  <a:schemeClr val="tx2"/>
                </a:solidFill>
                <a:effectLst>
                  <a:outerShdw blurRad="38100" dist="38100" dir="2700000" algn="tl">
                    <a:srgbClr val="000000">
                      <a:alpha val="43137"/>
                    </a:srgbClr>
                  </a:outerShdw>
                </a:effectLst>
              </a:rPr>
              <a:t>More Flexible</a:t>
            </a:r>
          </a:p>
          <a:p>
            <a:pPr marL="342900" indent="-342900">
              <a:buFont typeface="Wingdings" pitchFamily="2" charset="2"/>
              <a:buChar char="ü"/>
            </a:pPr>
            <a:r>
              <a:rPr lang="en-GB" sz="3200" i="1" dirty="0">
                <a:solidFill>
                  <a:schemeClr val="tx2"/>
                </a:solidFill>
                <a:effectLst>
                  <a:outerShdw blurRad="38100" dist="38100" dir="2700000" algn="tl">
                    <a:srgbClr val="000000">
                      <a:alpha val="43137"/>
                    </a:srgbClr>
                  </a:outerShdw>
                </a:effectLst>
              </a:rPr>
              <a:t>More </a:t>
            </a:r>
            <a:r>
              <a:rPr lang="en-GB" sz="3200" i="1" dirty="0" smtClean="0">
                <a:solidFill>
                  <a:schemeClr val="tx2"/>
                </a:solidFill>
                <a:effectLst>
                  <a:outerShdw blurRad="38100" dist="38100" dir="2700000" algn="tl">
                    <a:srgbClr val="000000">
                      <a:alpha val="43137"/>
                    </a:srgbClr>
                  </a:outerShdw>
                </a:effectLst>
              </a:rPr>
              <a:t>Features</a:t>
            </a:r>
            <a:endParaRPr lang="en-GB" sz="3200" i="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3273873"/>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1"/>
            <a:ext cx="8375946" cy="914400"/>
          </a:xfrm>
        </p:spPr>
        <p:txBody>
          <a:bodyPr>
            <a:noAutofit/>
          </a:bodyPr>
          <a:lstStyle/>
          <a:p>
            <a:r>
              <a:rPr lang="en-US" sz="4400" dirty="0" smtClean="0">
                <a:solidFill>
                  <a:schemeClr val="tx2"/>
                </a:solidFill>
                <a:effectLst>
                  <a:outerShdw blurRad="38100" dist="38100" dir="2700000" algn="tl">
                    <a:srgbClr val="000000">
                      <a:alpha val="43137"/>
                    </a:srgbClr>
                  </a:outerShdw>
                </a:effectLst>
              </a:rPr>
              <a:t>SharePoint 2010 Architecture </a:t>
            </a:r>
            <a:br>
              <a:rPr lang="en-US" sz="4400" dirty="0" smtClean="0">
                <a:solidFill>
                  <a:schemeClr val="tx2"/>
                </a:solidFill>
                <a:effectLst>
                  <a:outerShdw blurRad="38100" dist="38100" dir="2700000" algn="tl">
                    <a:srgbClr val="000000">
                      <a:alpha val="43137"/>
                    </a:srgbClr>
                  </a:outerShdw>
                </a:effectLst>
              </a:rPr>
            </a:br>
            <a:r>
              <a:rPr lang="en-US" sz="2800" i="1" dirty="0" smtClean="0">
                <a:solidFill>
                  <a:schemeClr val="tx2"/>
                </a:solidFill>
                <a:effectLst>
                  <a:outerShdw blurRad="38100" dist="38100" dir="2700000" algn="tl">
                    <a:srgbClr val="000000">
                      <a:alpha val="43137"/>
                    </a:srgbClr>
                  </a:outerShdw>
                </a:effectLst>
              </a:rPr>
              <a:t>Improvements</a:t>
            </a:r>
            <a:endParaRPr sz="2800" i="1" dirty="0">
              <a:solidFill>
                <a:schemeClr val="tx2"/>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361336" y="1295400"/>
            <a:ext cx="8382000" cy="4979825"/>
          </a:xfrm>
        </p:spPr>
        <p:txBody>
          <a:bodyPr>
            <a:normAutofit lnSpcReduction="10000"/>
          </a:bodyPr>
          <a:lstStyle/>
          <a:p>
            <a:r>
              <a:rPr lang="en-US" dirty="0" smtClean="0">
                <a:solidFill>
                  <a:schemeClr val="tx2"/>
                </a:solidFill>
                <a:effectLst>
                  <a:outerShdw blurRad="38100" dist="38100" dir="2700000" algn="tl">
                    <a:srgbClr val="000000">
                      <a:alpha val="43137"/>
                    </a:srgbClr>
                  </a:outerShdw>
                </a:effectLst>
              </a:rPr>
              <a:t>Lower Latency &amp; Increased Throughput</a:t>
            </a:r>
          </a:p>
          <a:p>
            <a:r>
              <a:rPr lang="en-US" dirty="0" smtClean="0">
                <a:solidFill>
                  <a:schemeClr val="tx2"/>
                </a:solidFill>
                <a:effectLst>
                  <a:outerShdw blurRad="38100" dist="38100" dir="2700000" algn="tl">
                    <a:srgbClr val="000000">
                      <a:alpha val="43137"/>
                    </a:srgbClr>
                  </a:outerShdw>
                </a:effectLst>
              </a:rPr>
              <a:t>Native support for IIS7</a:t>
            </a:r>
          </a:p>
          <a:p>
            <a:pPr lvl="1"/>
            <a:r>
              <a:rPr lang="en-US" dirty="0" smtClean="0">
                <a:effectLst>
                  <a:outerShdw blurRad="38100" dist="38100" dir="2700000" algn="tl">
                    <a:srgbClr val="000000">
                      <a:alpha val="43137"/>
                    </a:srgbClr>
                  </a:outerShdw>
                </a:effectLst>
              </a:rPr>
              <a:t>No longer run in IIS compatibility mode</a:t>
            </a:r>
          </a:p>
          <a:p>
            <a:pPr lvl="1"/>
            <a:r>
              <a:rPr lang="en-US" dirty="0" smtClean="0">
                <a:effectLst>
                  <a:outerShdw blurRad="38100" dist="38100" dir="2700000" algn="tl">
                    <a:srgbClr val="000000">
                      <a:alpha val="43137"/>
                    </a:srgbClr>
                  </a:outerShdw>
                </a:effectLst>
              </a:rPr>
              <a:t>Increased throughput across the platform</a:t>
            </a:r>
          </a:p>
          <a:p>
            <a:r>
              <a:rPr lang="en-US" dirty="0" smtClean="0">
                <a:solidFill>
                  <a:schemeClr val="tx2"/>
                </a:solidFill>
                <a:effectLst>
                  <a:outerShdw blurRad="38100" dist="38100" dir="2700000" algn="tl">
                    <a:srgbClr val="000000">
                      <a:alpha val="43137"/>
                    </a:srgbClr>
                  </a:outerShdw>
                </a:effectLst>
              </a:rPr>
              <a:t>Refactored Initial Payload</a:t>
            </a:r>
          </a:p>
          <a:p>
            <a:pPr lvl="1"/>
            <a:r>
              <a:rPr lang="en-US" dirty="0" smtClean="0">
                <a:effectLst>
                  <a:outerShdw blurRad="38100" dist="38100" dir="2700000" algn="tl">
                    <a:srgbClr val="000000">
                      <a:alpha val="43137"/>
                    </a:srgbClr>
                  </a:outerShdw>
                </a:effectLst>
              </a:rPr>
              <a:t>Script and UI </a:t>
            </a:r>
            <a:r>
              <a:rPr lang="en-US" dirty="0">
                <a:effectLst>
                  <a:outerShdw blurRad="38100" dist="38100" dir="2700000" algn="tl">
                    <a:srgbClr val="000000">
                      <a:alpha val="43137"/>
                    </a:srgbClr>
                  </a:outerShdw>
                </a:effectLst>
              </a:rPr>
              <a:t>Images (</a:t>
            </a:r>
            <a:r>
              <a:rPr lang="en-US" i="1" dirty="0">
                <a:effectLst>
                  <a:outerShdw blurRad="38100" dist="38100" dir="2700000" algn="tl">
                    <a:srgbClr val="000000">
                      <a:alpha val="43137"/>
                    </a:srgbClr>
                  </a:outerShdw>
                </a:effectLst>
              </a:rPr>
              <a:t>Probably – we’re still in Beta </a:t>
            </a:r>
            <a:r>
              <a:rPr lang="en-US" i="1" dirty="0">
                <a:effectLst>
                  <a:outerShdw blurRad="38100" dist="38100" dir="2700000" algn="tl">
                    <a:srgbClr val="000000">
                      <a:alpha val="43137"/>
                    </a:srgbClr>
                  </a:outerShdw>
                </a:effectLst>
                <a:sym typeface="Wingdings" pitchFamily="2" charset="2"/>
              </a:rPr>
              <a:t> </a:t>
            </a:r>
            <a:r>
              <a:rPr lang="en-US" dirty="0">
                <a:effectLst>
                  <a:outerShdw blurRad="38100" dist="38100" dir="2700000" algn="tl">
                    <a:srgbClr val="000000">
                      <a:alpha val="43137"/>
                    </a:srgbClr>
                  </a:outerShdw>
                </a:effectLst>
              </a:rPr>
              <a:t>) </a:t>
            </a:r>
            <a:endParaRPr lang="en-US" dirty="0" smtClean="0">
              <a:effectLst>
                <a:outerShdw blurRad="38100" dist="38100" dir="2700000" algn="tl">
                  <a:srgbClr val="000000">
                    <a:alpha val="43137"/>
                  </a:srgbClr>
                </a:outerShdw>
              </a:effectLst>
            </a:endParaRPr>
          </a:p>
          <a:p>
            <a:r>
              <a:rPr lang="en-US" dirty="0" smtClean="0">
                <a:solidFill>
                  <a:schemeClr val="tx2"/>
                </a:solidFill>
                <a:effectLst>
                  <a:outerShdw blurRad="38100" dist="38100" dir="2700000" algn="tl">
                    <a:srgbClr val="000000">
                      <a:alpha val="43137"/>
                    </a:srgbClr>
                  </a:outerShdw>
                </a:effectLst>
              </a:rPr>
              <a:t>Post-backs cut in many places</a:t>
            </a:r>
          </a:p>
          <a:p>
            <a:pPr lvl="1"/>
            <a:r>
              <a:rPr lang="en-US" dirty="0" smtClean="0">
                <a:effectLst>
                  <a:outerShdw blurRad="38100" dist="38100" dir="2700000" algn="tl">
                    <a:srgbClr val="000000">
                      <a:alpha val="43137"/>
                    </a:srgbClr>
                  </a:outerShdw>
                </a:effectLst>
              </a:rPr>
              <a:t>Substantial use of AJAX in the UI</a:t>
            </a:r>
          </a:p>
          <a:p>
            <a:r>
              <a:rPr lang="en-US" dirty="0" smtClean="0">
                <a:solidFill>
                  <a:schemeClr val="tx2"/>
                </a:solidFill>
                <a:effectLst>
                  <a:outerShdw blurRad="38100" dist="38100" dir="2700000" algn="tl">
                    <a:srgbClr val="000000">
                      <a:alpha val="43137"/>
                    </a:srgbClr>
                  </a:outerShdw>
                </a:effectLst>
              </a:rPr>
              <a:t>Significant developer focus on:</a:t>
            </a:r>
          </a:p>
          <a:p>
            <a:pPr lvl="1"/>
            <a:r>
              <a:rPr lang="en-US" dirty="0" smtClean="0">
                <a:effectLst>
                  <a:outerShdw blurRad="38100" dist="38100" dir="2700000" algn="tl">
                    <a:srgbClr val="000000">
                      <a:alpha val="43137"/>
                    </a:srgbClr>
                  </a:outerShdw>
                </a:effectLst>
              </a:rPr>
              <a:t>TTFB, TTLB &amp; SQ</a:t>
            </a:r>
            <a:r>
              <a:rPr lang="en-US" dirty="0">
                <a:effectLst>
                  <a:outerShdw blurRad="38100" dist="38100" dir="2700000" algn="tl">
                    <a:srgbClr val="000000">
                      <a:alpha val="43137"/>
                    </a:srgbClr>
                  </a:outerShdw>
                </a:effectLst>
              </a:rPr>
              <a:t>L</a:t>
            </a:r>
            <a:r>
              <a:rPr lang="en-US" dirty="0" smtClean="0">
                <a:effectLst>
                  <a:outerShdw blurRad="38100" dist="38100" dir="2700000" algn="tl">
                    <a:srgbClr val="000000">
                      <a:alpha val="43137"/>
                    </a:srgbClr>
                  </a:outerShdw>
                </a:effectLst>
              </a:rPr>
              <a:t> Round Trips</a:t>
            </a:r>
          </a:p>
        </p:txBody>
      </p:sp>
    </p:spTree>
    <p:extLst>
      <p:ext uri="{BB962C8B-B14F-4D97-AF65-F5344CB8AC3E}">
        <p14:creationId xmlns:p14="http://schemas.microsoft.com/office/powerpoint/2010/main" val="247174087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normAutofit fontScale="90000"/>
          </a:bodyPr>
          <a:lstStyle/>
          <a:p>
            <a:r>
              <a:rPr lang="en-US" sz="4900" dirty="0">
                <a:solidFill>
                  <a:schemeClr val="tx2"/>
                </a:solidFill>
                <a:effectLst>
                  <a:outerShdw blurRad="38100" dist="38100" dir="2700000" algn="tl">
                    <a:srgbClr val="000000">
                      <a:alpha val="43137"/>
                    </a:srgbClr>
                  </a:outerShdw>
                </a:effectLst>
              </a:rPr>
              <a:t>SharePoint 2010 Architecture </a:t>
            </a:r>
            <a:r>
              <a:rPr lang="en-US" sz="4900" dirty="0" smtClean="0">
                <a:solidFill>
                  <a:schemeClr val="tx2"/>
                </a:solidFill>
                <a:effectLst>
                  <a:outerShdw blurRad="38100" dist="38100" dir="2700000" algn="tl">
                    <a:srgbClr val="000000">
                      <a:alpha val="43137"/>
                    </a:srgbClr>
                  </a:outerShdw>
                </a:effectLst>
              </a:rPr>
              <a:t/>
            </a:r>
            <a:br>
              <a:rPr lang="en-US" sz="4900" dirty="0" smtClean="0">
                <a:solidFill>
                  <a:schemeClr val="tx2"/>
                </a:solidFill>
                <a:effectLst>
                  <a:outerShdw blurRad="38100" dist="38100" dir="2700000" algn="tl">
                    <a:srgbClr val="000000">
                      <a:alpha val="43137"/>
                    </a:srgbClr>
                  </a:outerShdw>
                </a:effectLst>
              </a:rPr>
            </a:br>
            <a:r>
              <a:rPr lang="en-US" sz="3100" i="1" dirty="0" smtClean="0">
                <a:solidFill>
                  <a:schemeClr val="tx2"/>
                </a:solidFill>
                <a:effectLst>
                  <a:outerShdw blurRad="38100" dist="38100" dir="2700000" algn="tl">
                    <a:srgbClr val="000000">
                      <a:alpha val="43137"/>
                    </a:srgbClr>
                  </a:outerShdw>
                </a:effectLst>
              </a:rPr>
              <a:t>Other SQL Changes</a:t>
            </a:r>
            <a:endParaRPr lang="en-US" sz="31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2844" y="1214422"/>
            <a:ext cx="5114956" cy="5214974"/>
          </a:xfrm>
        </p:spPr>
        <p:txBody>
          <a:bodyPr>
            <a:normAutofit fontScale="85000" lnSpcReduction="20000"/>
          </a:bodyPr>
          <a:lstStyle/>
          <a:p>
            <a:pPr>
              <a:buNone/>
            </a:pP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Snapshot management</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Unattached Content Database restoration</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Remote Blob Storage API</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Many SQL schema and </a:t>
            </a:r>
            <a:r>
              <a:rPr lang="en-US" i="1" dirty="0" smtClean="0">
                <a:effectLst>
                  <a:outerShdw blurRad="38100" dist="38100" dir="2700000" algn="tl">
                    <a:srgbClr val="000000">
                      <a:alpha val="43137"/>
                    </a:srgbClr>
                  </a:outerShdw>
                </a:effectLst>
              </a:rPr>
              <a:t>sproc</a:t>
            </a:r>
            <a:r>
              <a:rPr lang="en-US" dirty="0" smtClean="0">
                <a:effectLst>
                  <a:outerShdw blurRad="38100" dist="38100" dir="2700000" algn="tl">
                    <a:srgbClr val="000000">
                      <a:alpha val="43137"/>
                    </a:srgbClr>
                  </a:outerShdw>
                </a:effectLst>
              </a:rPr>
              <a:t> optimizations</a:t>
            </a:r>
          </a:p>
          <a:p>
            <a:pPr lvl="1"/>
            <a:r>
              <a:rPr lang="en-US" dirty="0" smtClean="0">
                <a:effectLst>
                  <a:outerShdw blurRad="38100" dist="38100" dir="2700000" algn="tl">
                    <a:srgbClr val="000000">
                      <a:alpha val="43137"/>
                    </a:srgbClr>
                  </a:outerShdw>
                </a:effectLst>
              </a:rPr>
              <a:t>Large </a:t>
            </a:r>
            <a:r>
              <a:rPr lang="en-US" dirty="0">
                <a:effectLst>
                  <a:outerShdw blurRad="38100" dist="38100" dir="2700000" algn="tl">
                    <a:srgbClr val="000000">
                      <a:alpha val="43137"/>
                    </a:srgbClr>
                  </a:outerShdw>
                </a:effectLst>
              </a:rPr>
              <a:t>l</a:t>
            </a:r>
            <a:r>
              <a:rPr lang="en-US" dirty="0" smtClean="0">
                <a:effectLst>
                  <a:outerShdw blurRad="38100" dist="38100" dir="2700000" algn="tl">
                    <a:srgbClr val="000000">
                      <a:alpha val="43137"/>
                    </a:srgbClr>
                  </a:outerShdw>
                </a:effectLst>
              </a:rPr>
              <a:t>ist optimizations</a:t>
            </a:r>
          </a:p>
          <a:p>
            <a:pPr lvl="1"/>
            <a:r>
              <a:rPr lang="en-US" dirty="0" smtClean="0">
                <a:effectLst>
                  <a:outerShdw blurRad="38100" dist="38100" dir="2700000" algn="tl">
                    <a:srgbClr val="000000">
                      <a:alpha val="43137"/>
                    </a:srgbClr>
                  </a:outerShdw>
                </a:effectLst>
              </a:rPr>
              <a:t>SQL RT optimizations</a:t>
            </a:r>
          </a:p>
          <a:p>
            <a:pPr lvl="1"/>
            <a:r>
              <a:rPr lang="en-US" dirty="0" smtClean="0">
                <a:effectLst>
                  <a:outerShdw blurRad="38100" dist="38100" dir="2700000" algn="tl">
                    <a:srgbClr val="000000">
                      <a:alpha val="43137"/>
                    </a:srgbClr>
                  </a:outerShdw>
                </a:effectLst>
              </a:rPr>
              <a:t>Better index strategies in many places</a:t>
            </a:r>
          </a:p>
          <a:p>
            <a:pPr lvl="1"/>
            <a:endParaRPr lang="en-US" dirty="0" smtClean="0">
              <a:effectLst>
                <a:outerShdw blurRad="38100" dist="38100" dir="2700000" algn="tl">
                  <a:srgbClr val="000000">
                    <a:alpha val="43137"/>
                  </a:srgbClr>
                </a:outerShdw>
              </a:effectLst>
            </a:endParaRPr>
          </a:p>
          <a:p>
            <a:pPr marL="460375" lvl="1" indent="0">
              <a:buNone/>
            </a:pPr>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14941" y="1714488"/>
            <a:ext cx="3630093" cy="3214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1240497"/>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sz="4400" dirty="0" smtClean="0">
                <a:solidFill>
                  <a:schemeClr val="tx2"/>
                </a:solidFill>
                <a:effectLst>
                  <a:outerShdw blurRad="38100" dist="38100" dir="2700000" algn="tl">
                    <a:srgbClr val="000000">
                      <a:alpha val="43137"/>
                    </a:srgbClr>
                  </a:outerShdw>
                </a:effectLst>
              </a:rPr>
              <a:t>SharePoint 2010 Architecture</a:t>
            </a:r>
            <a:br>
              <a:rPr lang="en-US" sz="4400" dirty="0" smtClean="0">
                <a:solidFill>
                  <a:schemeClr val="tx2"/>
                </a:solidFill>
                <a:effectLst>
                  <a:outerShdw blurRad="38100" dist="38100" dir="2700000" algn="tl">
                    <a:srgbClr val="000000">
                      <a:alpha val="43137"/>
                    </a:srgbClr>
                  </a:outerShdw>
                </a:effectLst>
              </a:rPr>
            </a:br>
            <a:r>
              <a:rPr lang="en-US" sz="2800" i="1" dirty="0" smtClean="0">
                <a:solidFill>
                  <a:schemeClr val="tx2"/>
                </a:solidFill>
                <a:effectLst>
                  <a:outerShdw blurRad="38100" dist="38100" dir="2700000" algn="tl">
                    <a:srgbClr val="000000">
                      <a:alpha val="43137"/>
                    </a:srgbClr>
                  </a:outerShdw>
                </a:effectLst>
              </a:rPr>
              <a:t>Platform Scalability</a:t>
            </a:r>
            <a:endParaRPr sz="2800" i="1" dirty="0">
              <a:solidFill>
                <a:schemeClr val="tx2"/>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361336" y="1619864"/>
            <a:ext cx="8382000" cy="4776692"/>
          </a:xfrm>
        </p:spPr>
        <p:txBody>
          <a:bodyPr>
            <a:normAutofit/>
          </a:bodyPr>
          <a:lstStyle/>
          <a:p>
            <a:r>
              <a:rPr lang="en-US" dirty="0" smtClean="0">
                <a:solidFill>
                  <a:schemeClr val="tx2"/>
                </a:solidFill>
                <a:effectLst>
                  <a:outerShdw blurRad="38100" dist="38100" dir="2700000" algn="tl">
                    <a:srgbClr val="000000">
                      <a:alpha val="43137"/>
                    </a:srgbClr>
                  </a:outerShdw>
                </a:effectLst>
                <a:sym typeface="Wingdings" pitchFamily="2" charset="2"/>
              </a:rPr>
              <a:t>Scale Up</a:t>
            </a:r>
          </a:p>
          <a:p>
            <a:pPr lvl="1"/>
            <a:r>
              <a:rPr lang="en-US" dirty="0" smtClean="0">
                <a:effectLst>
                  <a:outerShdw blurRad="38100" dist="38100" dir="2700000" algn="tl">
                    <a:srgbClr val="000000">
                      <a:alpha val="43137"/>
                    </a:srgbClr>
                  </a:outerShdw>
                </a:effectLst>
                <a:sym typeface="Wingdings" pitchFamily="2" charset="2"/>
              </a:rPr>
              <a:t>Lists tested up to 50M items </a:t>
            </a:r>
          </a:p>
          <a:p>
            <a:pPr lvl="1"/>
            <a:r>
              <a:rPr lang="en-US" dirty="0" smtClean="0">
                <a:effectLst>
                  <a:outerShdw blurRad="38100" dist="38100" dir="2700000" algn="tl">
                    <a:srgbClr val="000000">
                      <a:alpha val="43137"/>
                    </a:srgbClr>
                  </a:outerShdw>
                </a:effectLst>
                <a:sym typeface="Wingdings" pitchFamily="2" charset="2"/>
              </a:rPr>
              <a:t>SharePoint Search tested up to 100M items</a:t>
            </a:r>
          </a:p>
          <a:p>
            <a:pPr lvl="1"/>
            <a:r>
              <a:rPr lang="en-US" dirty="0" smtClean="0">
                <a:effectLst>
                  <a:outerShdw blurRad="38100" dist="38100" dir="2700000" algn="tl">
                    <a:srgbClr val="000000">
                      <a:alpha val="43137"/>
                    </a:srgbClr>
                  </a:outerShdw>
                </a:effectLst>
                <a:sym typeface="Wingdings" pitchFamily="2" charset="2"/>
              </a:rPr>
              <a:t>SQL Tuning</a:t>
            </a:r>
          </a:p>
          <a:p>
            <a:r>
              <a:rPr lang="en-US" dirty="0">
                <a:solidFill>
                  <a:schemeClr val="tx2"/>
                </a:solidFill>
                <a:effectLst>
                  <a:outerShdw blurRad="38100" dist="38100" dir="2700000" algn="tl">
                    <a:srgbClr val="000000">
                      <a:alpha val="43137"/>
                    </a:srgbClr>
                  </a:outerShdw>
                </a:effectLst>
                <a:sym typeface="Wingdings" pitchFamily="2" charset="2"/>
              </a:rPr>
              <a:t>Scale Out</a:t>
            </a:r>
          </a:p>
          <a:p>
            <a:pPr lvl="1"/>
            <a:r>
              <a:rPr lang="en-US" dirty="0">
                <a:effectLst>
                  <a:outerShdw blurRad="38100" dist="38100" dir="2700000" algn="tl">
                    <a:srgbClr val="000000">
                      <a:alpha val="43137"/>
                    </a:srgbClr>
                  </a:outerShdw>
                </a:effectLst>
                <a:sym typeface="Wingdings" pitchFamily="2" charset="2"/>
              </a:rPr>
              <a:t>SQL File Groups Supported for </a:t>
            </a:r>
            <a:r>
              <a:rPr lang="en-US" dirty="0" smtClean="0">
                <a:effectLst>
                  <a:outerShdw blurRad="38100" dist="38100" dir="2700000" algn="tl">
                    <a:srgbClr val="000000">
                      <a:alpha val="43137"/>
                    </a:srgbClr>
                  </a:outerShdw>
                </a:effectLst>
                <a:sym typeface="Wingdings" pitchFamily="2" charset="2"/>
              </a:rPr>
              <a:t>Content DBs</a:t>
            </a:r>
          </a:p>
          <a:p>
            <a:pPr lvl="1"/>
            <a:r>
              <a:rPr lang="en-US" dirty="0" smtClean="0">
                <a:effectLst>
                  <a:outerShdw blurRad="38100" dist="38100" dir="2700000" algn="tl">
                    <a:srgbClr val="000000">
                      <a:alpha val="43137"/>
                    </a:srgbClr>
                  </a:outerShdw>
                </a:effectLst>
                <a:sym typeface="Wingdings" pitchFamily="2" charset="2"/>
              </a:rPr>
              <a:t>Dedicated Service Application databases</a:t>
            </a:r>
          </a:p>
          <a:p>
            <a:pPr lvl="1"/>
            <a:r>
              <a:rPr lang="en-US" dirty="0" smtClean="0">
                <a:effectLst>
                  <a:outerShdw blurRad="38100" dist="38100" dir="2700000" algn="tl">
                    <a:srgbClr val="000000">
                      <a:alpha val="43137"/>
                    </a:srgbClr>
                  </a:outerShdw>
                </a:effectLst>
                <a:sym typeface="Wingdings" pitchFamily="2" charset="2"/>
              </a:rPr>
              <a:t>Partitioned Search database</a:t>
            </a:r>
            <a:endParaRPr lang="en-US" dirty="0">
              <a:effectLst>
                <a:outerShdw blurRad="38100" dist="38100" dir="2700000" algn="tl">
                  <a:srgbClr val="000000">
                    <a:alpha val="43137"/>
                  </a:srgbClr>
                </a:outerShdw>
              </a:effectLst>
              <a:sym typeface="Wingdings" pitchFamily="2" charset="2"/>
            </a:endParaRPr>
          </a:p>
          <a:p>
            <a:pPr lvl="1"/>
            <a:r>
              <a:rPr lang="en-US" dirty="0" smtClean="0">
                <a:effectLst>
                  <a:outerShdw blurRad="38100" dist="38100" dir="2700000" algn="tl">
                    <a:srgbClr val="000000">
                      <a:alpha val="43137"/>
                    </a:srgbClr>
                  </a:outerShdw>
                </a:effectLst>
                <a:sym typeface="Wingdings" pitchFamily="2" charset="2"/>
              </a:rPr>
              <a:t>Dedicated WFE’s for timer jobs, workflow, more</a:t>
            </a:r>
            <a:endParaRPr lang="en-US" dirty="0">
              <a:effectLst>
                <a:outerShdw blurRad="38100" dist="38100" dir="2700000" algn="tl">
                  <a:srgbClr val="000000">
                    <a:alpha val="43137"/>
                  </a:srgbClr>
                </a:outerShdw>
              </a:effectLst>
              <a:sym typeface="Wingdings" pitchFamily="2" charset="2"/>
            </a:endParaRPr>
          </a:p>
          <a:p>
            <a:pPr lvl="1"/>
            <a:r>
              <a:rPr lang="en-US" dirty="0" smtClean="0">
                <a:effectLst>
                  <a:outerShdw blurRad="38100" dist="38100" dir="2700000" algn="tl">
                    <a:srgbClr val="000000">
                      <a:alpha val="43137"/>
                    </a:srgbClr>
                  </a:outerShdw>
                </a:effectLst>
                <a:sym typeface="Wingdings" pitchFamily="2" charset="2"/>
              </a:rPr>
              <a:t>New Search topologies (plus FAST)</a:t>
            </a:r>
          </a:p>
        </p:txBody>
      </p:sp>
    </p:spTree>
    <p:extLst>
      <p:ext uri="{BB962C8B-B14F-4D97-AF65-F5344CB8AC3E}">
        <p14:creationId xmlns:p14="http://schemas.microsoft.com/office/powerpoint/2010/main" val="351149210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sz="4400" dirty="0" smtClean="0">
                <a:solidFill>
                  <a:schemeClr val="tx2"/>
                </a:solidFill>
                <a:effectLst>
                  <a:outerShdw blurRad="38100" dist="38100" dir="2700000" algn="tl">
                    <a:srgbClr val="000000">
                      <a:alpha val="43137"/>
                    </a:srgbClr>
                  </a:outerShdw>
                </a:effectLst>
              </a:rPr>
              <a:t>SharePoint 2010 Architecture</a:t>
            </a:r>
            <a:r>
              <a:rPr lang="en-US" dirty="0" smtClean="0">
                <a:solidFill>
                  <a:schemeClr val="tx2"/>
                </a:solidFill>
                <a:effectLst>
                  <a:outerShdw blurRad="38100" dist="38100" dir="2700000" algn="tl">
                    <a:srgbClr val="000000">
                      <a:alpha val="43137"/>
                    </a:srgbClr>
                  </a:outerShdw>
                </a:effectLst>
              </a:rPr>
              <a:t/>
            </a:r>
            <a:br>
              <a:rPr lang="en-US" dirty="0" smtClean="0">
                <a:solidFill>
                  <a:schemeClr val="tx2"/>
                </a:solidFill>
                <a:effectLst>
                  <a:outerShdw blurRad="38100" dist="38100" dir="2700000" algn="tl">
                    <a:srgbClr val="000000">
                      <a:alpha val="43137"/>
                    </a:srgbClr>
                  </a:outerShdw>
                </a:effectLst>
              </a:rPr>
            </a:br>
            <a:r>
              <a:rPr lang="en-US" sz="2800" i="1" dirty="0" smtClean="0">
                <a:solidFill>
                  <a:schemeClr val="tx2"/>
                </a:solidFill>
                <a:effectLst>
                  <a:outerShdw blurRad="38100" dist="38100" dir="2700000" algn="tl">
                    <a:srgbClr val="000000">
                      <a:alpha val="43137"/>
                    </a:srgbClr>
                  </a:outerShdw>
                </a:effectLst>
              </a:rPr>
              <a:t>High Availability</a:t>
            </a:r>
            <a:endParaRPr sz="3600" i="1" dirty="0">
              <a:solidFill>
                <a:schemeClr val="tx2"/>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361336" y="1619864"/>
            <a:ext cx="8382000" cy="4893647"/>
          </a:xfrm>
        </p:spPr>
        <p:txBody>
          <a:bodyPr>
            <a:normAutofit lnSpcReduction="10000"/>
          </a:bodyPr>
          <a:lstStyle/>
          <a:p>
            <a:r>
              <a:rPr lang="en-US" dirty="0" smtClean="0">
                <a:solidFill>
                  <a:schemeClr val="tx2"/>
                </a:solidFill>
                <a:effectLst>
                  <a:outerShdw blurRad="38100" dist="38100" dir="2700000" algn="tl">
                    <a:srgbClr val="000000">
                      <a:alpha val="43137"/>
                    </a:srgbClr>
                  </a:outerShdw>
                </a:effectLst>
                <a:sym typeface="Wingdings" pitchFamily="2" charset="2"/>
              </a:rPr>
              <a:t>Full Support for SQL Server Mirroring</a:t>
            </a:r>
          </a:p>
          <a:p>
            <a:pPr lvl="1"/>
            <a:r>
              <a:rPr lang="en-US" dirty="0" smtClean="0">
                <a:effectLst>
                  <a:outerShdw blurRad="38100" dist="38100" dir="2700000" algn="tl">
                    <a:srgbClr val="000000">
                      <a:alpha val="43137"/>
                    </a:srgbClr>
                  </a:outerShdw>
                </a:effectLst>
                <a:sym typeface="Wingdings" pitchFamily="2" charset="2"/>
              </a:rPr>
              <a:t>Automatic failover</a:t>
            </a:r>
          </a:p>
          <a:p>
            <a:pPr lvl="1"/>
            <a:r>
              <a:rPr lang="en-US" dirty="0" smtClean="0">
                <a:effectLst>
                  <a:outerShdw blurRad="38100" dist="38100" dir="2700000" algn="tl">
                    <a:srgbClr val="000000">
                      <a:alpha val="43137"/>
                    </a:srgbClr>
                  </a:outerShdw>
                </a:effectLst>
                <a:sym typeface="Wingdings" pitchFamily="2" charset="2"/>
              </a:rPr>
              <a:t>Failover at a Content Database level</a:t>
            </a:r>
          </a:p>
          <a:p>
            <a:r>
              <a:rPr lang="en-US" dirty="0" smtClean="0">
                <a:solidFill>
                  <a:schemeClr val="tx2"/>
                </a:solidFill>
                <a:effectLst>
                  <a:outerShdw blurRad="38100" dist="38100" dir="2700000" algn="tl">
                    <a:srgbClr val="000000">
                      <a:alpha val="43137"/>
                    </a:srgbClr>
                  </a:outerShdw>
                </a:effectLst>
                <a:sym typeface="Wingdings" pitchFamily="2" charset="2"/>
              </a:rPr>
              <a:t>Read-Only Content Databases</a:t>
            </a:r>
          </a:p>
          <a:p>
            <a:pPr lvl="1"/>
            <a:r>
              <a:rPr lang="en-US" dirty="0" smtClean="0">
                <a:effectLst>
                  <a:outerShdw blurRad="38100" dist="38100" dir="2700000" algn="tl">
                    <a:srgbClr val="000000">
                      <a:alpha val="43137"/>
                    </a:srgbClr>
                  </a:outerShdw>
                </a:effectLst>
                <a:sym typeface="Wingdings" pitchFamily="2" charset="2"/>
              </a:rPr>
              <a:t>“Log shipped” </a:t>
            </a:r>
            <a:r>
              <a:rPr lang="en-US" dirty="0">
                <a:effectLst>
                  <a:outerShdw blurRad="38100" dist="38100" dir="2700000" algn="tl">
                    <a:srgbClr val="000000">
                      <a:alpha val="43137"/>
                    </a:srgbClr>
                  </a:outerShdw>
                </a:effectLst>
                <a:sym typeface="Wingdings" pitchFamily="2" charset="2"/>
              </a:rPr>
              <a:t>Database could </a:t>
            </a:r>
            <a:r>
              <a:rPr lang="en-US" dirty="0" smtClean="0">
                <a:effectLst>
                  <a:outerShdw blurRad="38100" dist="38100" dir="2700000" algn="tl">
                    <a:srgbClr val="000000">
                      <a:alpha val="43137"/>
                    </a:srgbClr>
                  </a:outerShdw>
                </a:effectLst>
                <a:sym typeface="Wingdings" pitchFamily="2" charset="2"/>
              </a:rPr>
              <a:t>provide “Live </a:t>
            </a:r>
            <a:r>
              <a:rPr lang="en-US" dirty="0">
                <a:effectLst>
                  <a:outerShdw blurRad="38100" dist="38100" dir="2700000" algn="tl">
                    <a:srgbClr val="000000">
                      <a:alpha val="43137"/>
                    </a:srgbClr>
                  </a:outerShdw>
                </a:effectLst>
                <a:sym typeface="Wingdings" pitchFamily="2" charset="2"/>
              </a:rPr>
              <a:t>Disaster Recovery” </a:t>
            </a:r>
            <a:r>
              <a:rPr lang="en-US" dirty="0" smtClean="0">
                <a:effectLst>
                  <a:outerShdw blurRad="38100" dist="38100" dir="2700000" algn="tl">
                    <a:srgbClr val="000000">
                      <a:alpha val="43137"/>
                    </a:srgbClr>
                  </a:outerShdw>
                </a:effectLst>
                <a:sym typeface="Wingdings" pitchFamily="2" charset="2"/>
              </a:rPr>
              <a:t>Farm</a:t>
            </a:r>
          </a:p>
          <a:p>
            <a:r>
              <a:rPr lang="en-US" dirty="0" smtClean="0">
                <a:solidFill>
                  <a:schemeClr val="tx2"/>
                </a:solidFill>
                <a:effectLst>
                  <a:outerShdw blurRad="38100" dist="38100" dir="2700000" algn="tl">
                    <a:srgbClr val="000000">
                      <a:alpha val="43137"/>
                    </a:srgbClr>
                  </a:outerShdw>
                </a:effectLst>
                <a:sym typeface="Wingdings" pitchFamily="2" charset="2"/>
              </a:rPr>
              <a:t>Backup / Restore of Configuration Settings</a:t>
            </a:r>
          </a:p>
          <a:p>
            <a:pPr lvl="1"/>
            <a:r>
              <a:rPr lang="en-US" dirty="0" smtClean="0">
                <a:effectLst>
                  <a:outerShdw blurRad="38100" dist="38100" dir="2700000" algn="tl">
                    <a:srgbClr val="000000">
                      <a:alpha val="43137"/>
                    </a:srgbClr>
                  </a:outerShdw>
                </a:effectLst>
                <a:sym typeface="Wingdings" pitchFamily="2" charset="2"/>
              </a:rPr>
              <a:t>Simplifies Disaster Recovery Farm configuration management</a:t>
            </a:r>
          </a:p>
          <a:p>
            <a:r>
              <a:rPr lang="en-US" dirty="0">
                <a:solidFill>
                  <a:schemeClr val="tx2"/>
                </a:solidFill>
                <a:effectLst>
                  <a:outerShdw blurRad="38100" dist="38100" dir="2700000" algn="tl">
                    <a:srgbClr val="000000">
                      <a:alpha val="43137"/>
                    </a:srgbClr>
                  </a:outerShdw>
                </a:effectLst>
                <a:sym typeface="Wingdings" pitchFamily="2" charset="2"/>
              </a:rPr>
              <a:t>Continued </a:t>
            </a:r>
            <a:r>
              <a:rPr lang="en-US" dirty="0" smtClean="0">
                <a:solidFill>
                  <a:schemeClr val="tx2"/>
                </a:solidFill>
                <a:effectLst>
                  <a:outerShdw blurRad="38100" dist="38100" dir="2700000" algn="tl">
                    <a:srgbClr val="000000">
                      <a:alpha val="43137"/>
                    </a:srgbClr>
                  </a:outerShdw>
                </a:effectLst>
                <a:sym typeface="Wingdings" pitchFamily="2" charset="2"/>
              </a:rPr>
              <a:t>Support </a:t>
            </a:r>
            <a:r>
              <a:rPr lang="en-US" dirty="0">
                <a:solidFill>
                  <a:schemeClr val="tx2"/>
                </a:solidFill>
                <a:effectLst>
                  <a:outerShdw blurRad="38100" dist="38100" dir="2700000" algn="tl">
                    <a:srgbClr val="000000">
                      <a:alpha val="43137"/>
                    </a:srgbClr>
                  </a:outerShdw>
                </a:effectLst>
                <a:sym typeface="Wingdings" pitchFamily="2" charset="2"/>
              </a:rPr>
              <a:t>for </a:t>
            </a:r>
            <a:r>
              <a:rPr lang="en-US" dirty="0" smtClean="0">
                <a:solidFill>
                  <a:schemeClr val="tx2"/>
                </a:solidFill>
                <a:effectLst>
                  <a:outerShdw blurRad="38100" dist="38100" dir="2700000" algn="tl">
                    <a:srgbClr val="000000">
                      <a:alpha val="43137"/>
                    </a:srgbClr>
                  </a:outerShdw>
                </a:effectLst>
                <a:sym typeface="Wingdings" pitchFamily="2" charset="2"/>
              </a:rPr>
              <a:t>Virtualization</a:t>
            </a:r>
          </a:p>
          <a:p>
            <a:r>
              <a:rPr lang="en-US" dirty="0" smtClean="0">
                <a:solidFill>
                  <a:schemeClr val="tx2"/>
                </a:solidFill>
                <a:effectLst>
                  <a:outerShdw blurRad="38100" dist="38100" dir="2700000" algn="tl">
                    <a:srgbClr val="000000">
                      <a:alpha val="43137"/>
                    </a:srgbClr>
                  </a:outerShdw>
                </a:effectLst>
                <a:sym typeface="Wingdings" pitchFamily="2" charset="2"/>
              </a:rPr>
              <a:t>Health &amp; Monitoring</a:t>
            </a:r>
            <a:endParaRPr lang="en-US" dirty="0">
              <a:solidFill>
                <a:schemeClr val="tx2"/>
              </a:solidFill>
              <a:effectLst>
                <a:outerShdw blurRad="38100" dist="38100" dir="2700000" algn="tl">
                  <a:srgbClr val="000000">
                    <a:alpha val="43137"/>
                  </a:srgbClr>
                </a:outerShdw>
              </a:effectLst>
              <a:sym typeface="Wingdings" pitchFamily="2" charset="2"/>
            </a:endParaRPr>
          </a:p>
        </p:txBody>
      </p:sp>
    </p:spTree>
    <p:extLst>
      <p:ext uri="{BB962C8B-B14F-4D97-AF65-F5344CB8AC3E}">
        <p14:creationId xmlns:p14="http://schemas.microsoft.com/office/powerpoint/2010/main" val="426654213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sz="4400" dirty="0">
                <a:solidFill>
                  <a:schemeClr val="tx2"/>
                </a:solidFill>
                <a:effectLst>
                  <a:outerShdw blurRad="38100" dist="38100" dir="2700000" algn="tl">
                    <a:srgbClr val="000000">
                      <a:alpha val="43137"/>
                    </a:srgbClr>
                  </a:outerShdw>
                </a:effectLst>
              </a:rPr>
              <a:t>SharePoint 2010 Architecture</a:t>
            </a:r>
            <a:br>
              <a:rPr lang="en-US" sz="4400" dirty="0">
                <a:solidFill>
                  <a:schemeClr val="tx2"/>
                </a:solidFill>
                <a:effectLst>
                  <a:outerShdw blurRad="38100" dist="38100" dir="2700000" algn="tl">
                    <a:srgbClr val="000000">
                      <a:alpha val="43137"/>
                    </a:srgbClr>
                  </a:outerShdw>
                </a:effectLst>
              </a:rPr>
            </a:br>
            <a:r>
              <a:rPr lang="en-US" sz="2800" i="1" dirty="0" smtClean="0">
                <a:solidFill>
                  <a:schemeClr val="tx2"/>
                </a:solidFill>
                <a:effectLst>
                  <a:outerShdw blurRad="38100" dist="38100" dir="2700000" algn="tl">
                    <a:srgbClr val="000000">
                      <a:alpha val="43137"/>
                    </a:srgbClr>
                  </a:outerShdw>
                </a:effectLst>
              </a:rPr>
              <a:t>Content Storage</a:t>
            </a:r>
            <a:endParaRPr sz="1800" i="1" dirty="0">
              <a:solidFill>
                <a:schemeClr val="tx2"/>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371168" y="1371600"/>
            <a:ext cx="8382000" cy="4912114"/>
          </a:xfrm>
        </p:spPr>
        <p:txBody>
          <a:bodyPr>
            <a:normAutofit/>
          </a:bodyPr>
          <a:lstStyle/>
          <a:p>
            <a:r>
              <a:rPr lang="en-US" dirty="0" smtClean="0">
                <a:solidFill>
                  <a:schemeClr val="tx2"/>
                </a:solidFill>
                <a:effectLst>
                  <a:outerShdw blurRad="38100" dist="38100" dir="2700000" algn="tl">
                    <a:srgbClr val="000000">
                      <a:alpha val="43137"/>
                    </a:srgbClr>
                  </a:outerShdw>
                </a:effectLst>
              </a:rPr>
              <a:t>New Protocol for client/server file I/O</a:t>
            </a:r>
          </a:p>
          <a:p>
            <a:pPr lvl="1"/>
            <a:r>
              <a:rPr lang="en-US" dirty="0" smtClean="0">
                <a:effectLst>
                  <a:outerShdw blurRad="38100" dist="38100" dir="2700000" algn="tl">
                    <a:srgbClr val="000000">
                      <a:alpha val="43137"/>
                    </a:srgbClr>
                  </a:outerShdw>
                </a:effectLst>
              </a:rPr>
              <a:t>Core Storage Infrastructure</a:t>
            </a:r>
          </a:p>
          <a:p>
            <a:pPr lvl="2"/>
            <a:r>
              <a:rPr lang="en-US" dirty="0">
                <a:effectLst>
                  <a:outerShdw blurRad="38100" dist="38100" dir="2700000" algn="tl">
                    <a:srgbClr val="000000">
                      <a:alpha val="43137"/>
                    </a:srgbClr>
                  </a:outerShdw>
                </a:effectLst>
              </a:rPr>
              <a:t>Cached – Only download </a:t>
            </a:r>
            <a:r>
              <a:rPr lang="en-US" dirty="0" smtClean="0">
                <a:effectLst>
                  <a:outerShdw blurRad="38100" dist="38100" dir="2700000" algn="tl">
                    <a:srgbClr val="000000">
                      <a:alpha val="43137"/>
                    </a:srgbClr>
                  </a:outerShdw>
                </a:effectLst>
              </a:rPr>
              <a:t>file if changed</a:t>
            </a:r>
          </a:p>
          <a:p>
            <a:pPr lvl="2"/>
            <a:r>
              <a:rPr lang="en-US" dirty="0">
                <a:effectLst>
                  <a:outerShdw blurRad="38100" dist="38100" dir="2700000" algn="tl">
                    <a:srgbClr val="000000">
                      <a:alpha val="43137"/>
                    </a:srgbClr>
                  </a:outerShdw>
                </a:effectLst>
              </a:rPr>
              <a:t>Differential – Only save </a:t>
            </a:r>
            <a:r>
              <a:rPr lang="en-US" dirty="0" smtClean="0">
                <a:effectLst>
                  <a:outerShdw blurRad="38100" dist="38100" dir="2700000" algn="tl">
                    <a:srgbClr val="000000">
                      <a:alpha val="43137"/>
                    </a:srgbClr>
                  </a:outerShdw>
                </a:effectLst>
              </a:rPr>
              <a:t>changes in the file</a:t>
            </a:r>
          </a:p>
          <a:p>
            <a:pPr lvl="2"/>
            <a:r>
              <a:rPr lang="en-US" dirty="0" smtClean="0">
                <a:effectLst>
                  <a:outerShdw blurRad="38100" dist="38100" dir="2700000" algn="tl">
                    <a:srgbClr val="000000">
                      <a:alpha val="43137"/>
                    </a:srgbClr>
                  </a:outerShdw>
                </a:effectLst>
              </a:rPr>
              <a:t>Chunking – Get slide 10 of a .pptx first</a:t>
            </a:r>
          </a:p>
          <a:p>
            <a:pPr lvl="1"/>
            <a:r>
              <a:rPr lang="en-US" dirty="0" smtClean="0">
                <a:effectLst>
                  <a:outerShdw blurRad="38100" dist="38100" dir="2700000" algn="tl">
                    <a:srgbClr val="000000">
                      <a:alpha val="43137"/>
                    </a:srgbClr>
                  </a:outerShdw>
                </a:effectLst>
              </a:rPr>
              <a:t>Office 2010 client required</a:t>
            </a:r>
          </a:p>
          <a:p>
            <a:endParaRPr lang="en-US" dirty="0" smtClean="0">
              <a:solidFill>
                <a:schemeClr val="tx2"/>
              </a:solidFill>
              <a:effectLst>
                <a:outerShdw blurRad="38100" dist="38100" dir="2700000" algn="tl">
                  <a:srgbClr val="000000">
                    <a:alpha val="43137"/>
                  </a:srgbClr>
                </a:outerShdw>
              </a:effectLst>
            </a:endParaRPr>
          </a:p>
          <a:p>
            <a:r>
              <a:rPr lang="en-US" dirty="0" smtClean="0">
                <a:solidFill>
                  <a:schemeClr val="tx2"/>
                </a:solidFill>
                <a:effectLst>
                  <a:outerShdw blurRad="38100" dist="38100" dir="2700000" algn="tl">
                    <a:srgbClr val="000000">
                      <a:alpha val="43137"/>
                    </a:srgbClr>
                  </a:outerShdw>
                </a:effectLst>
              </a:rPr>
              <a:t>Remote Blob Storage</a:t>
            </a:r>
          </a:p>
          <a:p>
            <a:pPr lvl="1"/>
            <a:r>
              <a:rPr lang="en-US" dirty="0" smtClean="0">
                <a:effectLst>
                  <a:outerShdw blurRad="38100" dist="38100" dir="2700000" algn="tl">
                    <a:srgbClr val="000000">
                      <a:alpha val="43137"/>
                    </a:srgbClr>
                  </a:outerShdw>
                </a:effectLst>
              </a:rPr>
              <a:t>Remote Blob Storage (RBS) (Recommended)</a:t>
            </a:r>
          </a:p>
          <a:p>
            <a:pPr lvl="2"/>
            <a:r>
              <a:rPr lang="en-US" dirty="0" smtClean="0">
                <a:effectLst>
                  <a:outerShdw blurRad="38100" dist="38100" dir="2700000" algn="tl">
                    <a:srgbClr val="000000">
                      <a:alpha val="43137"/>
                    </a:srgbClr>
                  </a:outerShdw>
                </a:effectLst>
              </a:rPr>
              <a:t>Requires SQL 2008/SharePoint 2010 and RBS driver</a:t>
            </a:r>
          </a:p>
        </p:txBody>
      </p:sp>
    </p:spTree>
    <p:extLst>
      <p:ext uri="{BB962C8B-B14F-4D97-AF65-F5344CB8AC3E}">
        <p14:creationId xmlns:p14="http://schemas.microsoft.com/office/powerpoint/2010/main" val="264001438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sz="4400" dirty="0">
                <a:solidFill>
                  <a:schemeClr val="tx2"/>
                </a:solidFill>
                <a:effectLst>
                  <a:outerShdw blurRad="38100" dist="38100" dir="2700000" algn="tl">
                    <a:srgbClr val="000000">
                      <a:alpha val="43137"/>
                    </a:srgbClr>
                  </a:outerShdw>
                </a:effectLst>
              </a:rPr>
              <a:t>SharePoint 2010 Architecture</a:t>
            </a:r>
            <a:r>
              <a:rPr lang="en-US" dirty="0">
                <a:solidFill>
                  <a:schemeClr val="tx2"/>
                </a:solidFill>
                <a:effectLst>
                  <a:outerShdw blurRad="38100" dist="38100" dir="2700000" algn="tl">
                    <a:srgbClr val="000000">
                      <a:alpha val="43137"/>
                    </a:srgbClr>
                  </a:outerShdw>
                </a:effectLst>
              </a:rPr>
              <a:t/>
            </a:r>
            <a:br>
              <a:rPr lang="en-US" dirty="0">
                <a:solidFill>
                  <a:schemeClr val="tx2"/>
                </a:solidFill>
                <a:effectLst>
                  <a:outerShdw blurRad="38100" dist="38100" dir="2700000" algn="tl">
                    <a:srgbClr val="000000">
                      <a:alpha val="43137"/>
                    </a:srgbClr>
                  </a:outerShdw>
                </a:effectLst>
              </a:rPr>
            </a:br>
            <a:r>
              <a:rPr lang="en-US" sz="2800" i="1" dirty="0" smtClean="0">
                <a:solidFill>
                  <a:schemeClr val="tx2"/>
                </a:solidFill>
                <a:effectLst>
                  <a:outerShdw blurRad="38100" dist="38100" dir="2700000" algn="tl">
                    <a:srgbClr val="000000">
                      <a:alpha val="43137"/>
                    </a:srgbClr>
                  </a:outerShdw>
                </a:effectLst>
              </a:rPr>
              <a:t>Backup, Restore &amp; Recovery</a:t>
            </a:r>
            <a:endParaRPr sz="1800" i="1" dirty="0">
              <a:solidFill>
                <a:schemeClr val="tx2"/>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371168" y="1600200"/>
            <a:ext cx="8382000" cy="4148828"/>
          </a:xfrm>
        </p:spPr>
        <p:txBody>
          <a:bodyPr>
            <a:normAutofit/>
          </a:bodyPr>
          <a:lstStyle/>
          <a:p>
            <a:r>
              <a:rPr lang="en-US" dirty="0" smtClean="0">
                <a:solidFill>
                  <a:schemeClr val="tx2"/>
                </a:solidFill>
                <a:effectLst>
                  <a:outerShdw blurRad="38100" dist="38100" dir="2700000" algn="tl">
                    <a:srgbClr val="000000">
                      <a:alpha val="43137"/>
                    </a:srgbClr>
                  </a:outerShdw>
                </a:effectLst>
              </a:rPr>
              <a:t>Central Administration improvements </a:t>
            </a:r>
            <a:endParaRPr lang="en-US" dirty="0">
              <a:solidFill>
                <a:schemeClr val="tx2"/>
              </a:solidFill>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Site-collection, Site or list </a:t>
            </a:r>
            <a:r>
              <a:rPr lang="en-US" dirty="0">
                <a:effectLst>
                  <a:outerShdw blurRad="38100" dist="38100" dir="2700000" algn="tl">
                    <a:srgbClr val="000000">
                      <a:alpha val="43137"/>
                    </a:srgbClr>
                  </a:outerShdw>
                </a:effectLst>
              </a:rPr>
              <a:t>b</a:t>
            </a:r>
            <a:r>
              <a:rPr lang="en-US" dirty="0" smtClean="0">
                <a:effectLst>
                  <a:outerShdw blurRad="38100" dist="38100" dir="2700000" algn="tl">
                    <a:srgbClr val="000000">
                      <a:alpha val="43137"/>
                    </a:srgbClr>
                  </a:outerShdw>
                </a:effectLst>
              </a:rPr>
              <a:t>ackup &amp; restore</a:t>
            </a:r>
          </a:p>
          <a:p>
            <a:pPr lvl="1"/>
            <a:r>
              <a:rPr lang="en-US" dirty="0" smtClean="0">
                <a:effectLst>
                  <a:outerShdw blurRad="38100" dist="38100" dir="2700000" algn="tl">
                    <a:srgbClr val="000000">
                      <a:alpha val="43137"/>
                    </a:srgbClr>
                  </a:outerShdw>
                </a:effectLst>
              </a:rPr>
              <a:t>Unattached database content-recovery </a:t>
            </a:r>
          </a:p>
          <a:p>
            <a:pPr lvl="2"/>
            <a:r>
              <a:rPr lang="en-US" dirty="0" smtClean="0">
                <a:effectLst>
                  <a:outerShdw blurRad="38100" dist="38100" dir="2700000" algn="tl">
                    <a:srgbClr val="000000">
                      <a:alpha val="43137"/>
                    </a:srgbClr>
                  </a:outerShdw>
                </a:effectLst>
              </a:rPr>
              <a:t>No ‘recovery farm’ required</a:t>
            </a:r>
          </a:p>
          <a:p>
            <a:pPr lvl="1"/>
            <a:r>
              <a:rPr lang="en-US" dirty="0" smtClean="0">
                <a:effectLst>
                  <a:outerShdw blurRad="38100" dist="38100" dir="2700000" algn="tl">
                    <a:srgbClr val="000000">
                      <a:alpha val="43137"/>
                    </a:srgbClr>
                  </a:outerShdw>
                </a:effectLst>
              </a:rPr>
              <a:t>Move </a:t>
            </a:r>
            <a:r>
              <a:rPr lang="en-US" dirty="0">
                <a:effectLst>
                  <a:outerShdw blurRad="38100" dist="38100" dir="2700000" algn="tl">
                    <a:srgbClr val="000000">
                      <a:alpha val="43137"/>
                    </a:srgbClr>
                  </a:outerShdw>
                </a:effectLst>
              </a:rPr>
              <a:t>s</a:t>
            </a:r>
            <a:r>
              <a:rPr lang="en-US" dirty="0" smtClean="0">
                <a:effectLst>
                  <a:outerShdw blurRad="38100" dist="38100" dir="2700000" algn="tl">
                    <a:srgbClr val="000000">
                      <a:alpha val="43137"/>
                    </a:srgbClr>
                  </a:outerShdw>
                </a:effectLst>
              </a:rPr>
              <a:t>ite-collections </a:t>
            </a:r>
            <a:r>
              <a:rPr lang="en-US" dirty="0">
                <a:effectLst>
                  <a:outerShdw blurRad="38100" dist="38100" dir="2700000" algn="tl">
                    <a:srgbClr val="000000">
                      <a:alpha val="43137"/>
                    </a:srgbClr>
                  </a:outerShdw>
                </a:effectLst>
              </a:rPr>
              <a:t>b</a:t>
            </a:r>
            <a:r>
              <a:rPr lang="en-US" dirty="0" smtClean="0">
                <a:effectLst>
                  <a:outerShdw blurRad="38100" dist="38100" dir="2700000" algn="tl">
                    <a:srgbClr val="000000">
                      <a:alpha val="43137"/>
                    </a:srgbClr>
                  </a:outerShdw>
                </a:effectLst>
              </a:rPr>
              <a:t>etween content databases and farms</a:t>
            </a:r>
          </a:p>
          <a:p>
            <a:pPr lvl="1"/>
            <a:r>
              <a:rPr lang="en-US" dirty="0" smtClean="0">
                <a:effectLst>
                  <a:outerShdw blurRad="38100" dist="38100" dir="2700000" algn="tl">
                    <a:srgbClr val="000000">
                      <a:alpha val="43137"/>
                    </a:srgbClr>
                  </a:outerShdw>
                </a:effectLst>
              </a:rPr>
              <a:t>“Configuration settings only” back-up</a:t>
            </a:r>
          </a:p>
          <a:p>
            <a:r>
              <a:rPr lang="en-US" dirty="0">
                <a:solidFill>
                  <a:schemeClr val="tx2"/>
                </a:solidFill>
                <a:effectLst>
                  <a:outerShdw blurRad="38100" dist="38100" dir="2700000" algn="tl">
                    <a:srgbClr val="000000">
                      <a:alpha val="43137"/>
                    </a:srgbClr>
                  </a:outerShdw>
                </a:effectLst>
              </a:rPr>
              <a:t>Support for Read Only </a:t>
            </a:r>
            <a:r>
              <a:rPr lang="en-US" dirty="0" smtClean="0">
                <a:solidFill>
                  <a:schemeClr val="tx2"/>
                </a:solidFill>
                <a:effectLst>
                  <a:outerShdw blurRad="38100" dist="38100" dir="2700000" algn="tl">
                    <a:srgbClr val="000000">
                      <a:alpha val="43137"/>
                    </a:srgbClr>
                  </a:outerShdw>
                </a:effectLst>
              </a:rPr>
              <a:t>Databases</a:t>
            </a:r>
          </a:p>
          <a:p>
            <a:pPr lvl="1"/>
            <a:r>
              <a:rPr lang="en-US" dirty="0" smtClean="0">
                <a:effectLst>
                  <a:outerShdw blurRad="38100" dist="38100" dir="2700000" algn="tl">
                    <a:srgbClr val="000000">
                      <a:alpha val="43137"/>
                    </a:srgbClr>
                  </a:outerShdw>
                </a:effectLst>
              </a:rPr>
              <a:t>UI trimmed appropriately</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252908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a:bodyPr>
          <a:lstStyle/>
          <a:p>
            <a:r>
              <a:rPr lang="en-US" sz="4400" dirty="0">
                <a:solidFill>
                  <a:schemeClr val="tx2"/>
                </a:solidFill>
                <a:effectLst>
                  <a:outerShdw blurRad="38100" dist="38100" dir="2700000" algn="tl">
                    <a:srgbClr val="000000">
                      <a:alpha val="43137"/>
                    </a:srgbClr>
                  </a:outerShdw>
                </a:effectLst>
              </a:rPr>
              <a:t>SharePoint 2010 Architecture</a:t>
            </a:r>
            <a:br>
              <a:rPr lang="en-US" sz="4400" dirty="0">
                <a:solidFill>
                  <a:schemeClr val="tx2"/>
                </a:solidFill>
                <a:effectLst>
                  <a:outerShdw blurRad="38100" dist="38100" dir="2700000" algn="tl">
                    <a:srgbClr val="000000">
                      <a:alpha val="43137"/>
                    </a:srgbClr>
                  </a:outerShdw>
                </a:effectLst>
              </a:rPr>
            </a:br>
            <a:r>
              <a:rPr lang="en-US" sz="2800" i="1" dirty="0" smtClean="0">
                <a:solidFill>
                  <a:schemeClr val="tx2"/>
                </a:solidFill>
                <a:effectLst>
                  <a:outerShdw blurRad="38100" dist="38100" dir="2700000" algn="tl">
                    <a:srgbClr val="000000">
                      <a:alpha val="43137"/>
                    </a:srgbClr>
                  </a:outerShdw>
                </a:effectLst>
              </a:rPr>
              <a:t>Management Improvements</a:t>
            </a:r>
            <a:endParaRPr sz="3600" i="1" dirty="0">
              <a:solidFill>
                <a:schemeClr val="tx2"/>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361336" y="1619864"/>
            <a:ext cx="8382000" cy="4776692"/>
          </a:xfrm>
        </p:spPr>
        <p:txBody>
          <a:bodyPr>
            <a:normAutofit/>
          </a:bodyPr>
          <a:lstStyle/>
          <a:p>
            <a:r>
              <a:rPr lang="en-US" dirty="0" smtClean="0">
                <a:solidFill>
                  <a:schemeClr val="tx2"/>
                </a:solidFill>
                <a:effectLst>
                  <a:outerShdw blurRad="38100" dist="38100" dir="2700000" algn="tl">
                    <a:srgbClr val="000000">
                      <a:alpha val="43137"/>
                    </a:srgbClr>
                  </a:outerShdw>
                </a:effectLst>
              </a:rPr>
              <a:t>Web Based Administration</a:t>
            </a:r>
          </a:p>
          <a:p>
            <a:pPr lvl="1"/>
            <a:r>
              <a:rPr lang="en-US" dirty="0" smtClean="0">
                <a:effectLst>
                  <a:outerShdw blurRad="38100" dist="38100" dir="2700000" algn="tl">
                    <a:srgbClr val="000000">
                      <a:alpha val="43137"/>
                    </a:srgbClr>
                  </a:outerShdw>
                </a:effectLst>
              </a:rPr>
              <a:t>Ribbon: cleaner and easier to navigate</a:t>
            </a:r>
            <a:endParaRPr lang="en-US" dirty="0" smtClean="0">
              <a:effectLst>
                <a:outerShdw blurRad="38100" dist="38100" dir="2700000" algn="tl">
                  <a:srgbClr val="000000">
                    <a:alpha val="43137"/>
                  </a:srgbClr>
                </a:outerShdw>
              </a:effectLst>
              <a:sym typeface="Wingdings" pitchFamily="2" charset="2"/>
            </a:endParaRPr>
          </a:p>
          <a:p>
            <a:pPr lvl="1"/>
            <a:r>
              <a:rPr lang="en-US" dirty="0" smtClean="0">
                <a:effectLst>
                  <a:outerShdw blurRad="38100" dist="38100" dir="2700000" algn="tl">
                    <a:srgbClr val="000000">
                      <a:alpha val="43137"/>
                    </a:srgbClr>
                  </a:outerShdw>
                </a:effectLst>
                <a:sym typeface="Wingdings" pitchFamily="2" charset="2"/>
              </a:rPr>
              <a:t>Delegated access to specific features</a:t>
            </a:r>
          </a:p>
          <a:p>
            <a:pPr lvl="2"/>
            <a:r>
              <a:rPr lang="en-US" dirty="0" smtClean="0">
                <a:effectLst>
                  <a:outerShdw blurRad="38100" dist="38100" dir="2700000" algn="tl">
                    <a:srgbClr val="000000">
                      <a:alpha val="43137"/>
                    </a:srgbClr>
                  </a:outerShdw>
                </a:effectLst>
                <a:sym typeface="Wingdings" pitchFamily="2" charset="2"/>
              </a:rPr>
              <a:t>“Tenant” or Divisional IT site collection management</a:t>
            </a:r>
          </a:p>
          <a:p>
            <a:r>
              <a:rPr lang="en-US" dirty="0">
                <a:solidFill>
                  <a:schemeClr val="tx2"/>
                </a:solidFill>
                <a:effectLst>
                  <a:outerShdw blurRad="38100" dist="38100" dir="2700000" algn="tl">
                    <a:srgbClr val="000000">
                      <a:alpha val="43137"/>
                    </a:srgbClr>
                  </a:outerShdw>
                </a:effectLst>
                <a:sym typeface="Wingdings" pitchFamily="2" charset="2"/>
              </a:rPr>
              <a:t>Automated Health Monitoring and Healing</a:t>
            </a:r>
          </a:p>
          <a:p>
            <a:pPr lvl="1"/>
            <a:r>
              <a:rPr lang="en-US" dirty="0">
                <a:effectLst>
                  <a:outerShdw blurRad="38100" dist="38100" dir="2700000" algn="tl">
                    <a:srgbClr val="000000">
                      <a:alpha val="43137"/>
                    </a:srgbClr>
                  </a:outerShdw>
                </a:effectLst>
                <a:sym typeface="Wingdings" pitchFamily="2" charset="2"/>
              </a:rPr>
              <a:t>Built in </a:t>
            </a:r>
            <a:r>
              <a:rPr lang="en-US" dirty="0" smtClean="0">
                <a:effectLst>
                  <a:outerShdw blurRad="38100" dist="38100" dir="2700000" algn="tl">
                    <a:srgbClr val="000000">
                      <a:alpha val="43137"/>
                    </a:srgbClr>
                  </a:outerShdw>
                </a:effectLst>
                <a:sym typeface="Wingdings" pitchFamily="2" charset="2"/>
              </a:rPr>
              <a:t>SharePoint Best Practices Analyzer</a:t>
            </a:r>
            <a:endParaRPr lang="en-US" dirty="0">
              <a:effectLst>
                <a:outerShdw blurRad="38100" dist="38100" dir="2700000" algn="tl">
                  <a:srgbClr val="000000">
                    <a:alpha val="43137"/>
                  </a:srgbClr>
                </a:outerShdw>
              </a:effectLst>
              <a:sym typeface="Wingdings" pitchFamily="2" charset="2"/>
            </a:endParaRPr>
          </a:p>
          <a:p>
            <a:pPr lvl="1"/>
            <a:r>
              <a:rPr lang="en-US" dirty="0">
                <a:effectLst>
                  <a:outerShdw blurRad="38100" dist="38100" dir="2700000" algn="tl">
                    <a:srgbClr val="000000">
                      <a:alpha val="43137"/>
                    </a:srgbClr>
                  </a:outerShdw>
                </a:effectLst>
                <a:sym typeface="Wingdings" pitchFamily="2" charset="2"/>
              </a:rPr>
              <a:t>Rules, Actions and Alerts</a:t>
            </a:r>
          </a:p>
          <a:p>
            <a:pPr lvl="1"/>
            <a:r>
              <a:rPr lang="en-US" dirty="0" smtClean="0">
                <a:effectLst>
                  <a:outerShdw blurRad="38100" dist="38100" dir="2700000" algn="tl">
                    <a:srgbClr val="000000">
                      <a:alpha val="43137"/>
                    </a:srgbClr>
                  </a:outerShdw>
                </a:effectLst>
                <a:sym typeface="Wingdings" pitchFamily="2" charset="2"/>
              </a:rPr>
              <a:t>Ships </a:t>
            </a:r>
            <a:r>
              <a:rPr lang="en-US" dirty="0">
                <a:effectLst>
                  <a:outerShdw blurRad="38100" dist="38100" dir="2700000" algn="tl">
                    <a:srgbClr val="000000">
                      <a:alpha val="43137"/>
                    </a:srgbClr>
                  </a:outerShdw>
                </a:effectLst>
                <a:sym typeface="Wingdings" pitchFamily="2" charset="2"/>
              </a:rPr>
              <a:t>with a set of predefined rules </a:t>
            </a:r>
            <a:r>
              <a:rPr lang="en-US" dirty="0" smtClean="0">
                <a:effectLst>
                  <a:outerShdw blurRad="38100" dist="38100" dir="2700000" algn="tl">
                    <a:srgbClr val="000000">
                      <a:alpha val="43137"/>
                    </a:srgbClr>
                  </a:outerShdw>
                </a:effectLst>
                <a:sym typeface="Wingdings" pitchFamily="2" charset="2"/>
              </a:rPr>
              <a:t>and </a:t>
            </a:r>
            <a:r>
              <a:rPr lang="en-US" dirty="0">
                <a:effectLst>
                  <a:outerShdw blurRad="38100" dist="38100" dir="2700000" algn="tl">
                    <a:srgbClr val="000000">
                      <a:alpha val="43137"/>
                    </a:srgbClr>
                  </a:outerShdw>
                </a:effectLst>
                <a:sym typeface="Wingdings" pitchFamily="2" charset="2"/>
              </a:rPr>
              <a:t>actions</a:t>
            </a:r>
          </a:p>
          <a:p>
            <a:pPr lvl="1"/>
            <a:r>
              <a:rPr lang="en-US" dirty="0">
                <a:effectLst>
                  <a:outerShdw blurRad="38100" dist="38100" dir="2700000" algn="tl">
                    <a:srgbClr val="000000">
                      <a:alpha val="43137"/>
                    </a:srgbClr>
                  </a:outerShdw>
                </a:effectLst>
                <a:sym typeface="Wingdings" pitchFamily="2" charset="2"/>
              </a:rPr>
              <a:t>Create custom rules &amp; actions </a:t>
            </a:r>
            <a:r>
              <a:rPr lang="en-US" dirty="0" smtClean="0">
                <a:effectLst>
                  <a:outerShdw blurRad="38100" dist="38100" dir="2700000" algn="tl">
                    <a:srgbClr val="000000">
                      <a:alpha val="43137"/>
                    </a:srgbClr>
                  </a:outerShdw>
                </a:effectLst>
                <a:sym typeface="Wingdings" pitchFamily="2" charset="2"/>
              </a:rPr>
              <a:t>(Assembly)</a:t>
            </a:r>
          </a:p>
          <a:p>
            <a:r>
              <a:rPr lang="en-US" dirty="0">
                <a:solidFill>
                  <a:schemeClr val="tx2"/>
                </a:solidFill>
                <a:effectLst>
                  <a:outerShdw blurRad="38100" dist="38100" dir="2700000" algn="tl">
                    <a:srgbClr val="000000">
                      <a:alpha val="43137"/>
                    </a:srgbClr>
                  </a:outerShdw>
                </a:effectLst>
                <a:sym typeface="Wingdings" pitchFamily="2" charset="2"/>
              </a:rPr>
              <a:t>Enhanced and updated SCOM pack</a:t>
            </a:r>
          </a:p>
        </p:txBody>
      </p:sp>
    </p:spTree>
    <p:extLst>
      <p:ext uri="{BB962C8B-B14F-4D97-AF65-F5344CB8AC3E}">
        <p14:creationId xmlns:p14="http://schemas.microsoft.com/office/powerpoint/2010/main" val="224183990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Autofit/>
          </a:bodyPr>
          <a:lstStyle/>
          <a:p>
            <a:r>
              <a:rPr lang="en-US" sz="4400" dirty="0">
                <a:solidFill>
                  <a:schemeClr val="tx2"/>
                </a:solidFill>
                <a:effectLst>
                  <a:outerShdw blurRad="38100" dist="38100" dir="2700000" algn="tl">
                    <a:srgbClr val="000000">
                      <a:alpha val="43137"/>
                    </a:srgbClr>
                  </a:outerShdw>
                </a:effectLst>
              </a:rPr>
              <a:t>SharePoint 2010 Architecture</a:t>
            </a:r>
            <a:br>
              <a:rPr lang="en-US" sz="4400" dirty="0">
                <a:solidFill>
                  <a:schemeClr val="tx2"/>
                </a:solidFill>
                <a:effectLst>
                  <a:outerShdw blurRad="38100" dist="38100" dir="2700000" algn="tl">
                    <a:srgbClr val="000000">
                      <a:alpha val="43137"/>
                    </a:srgbClr>
                  </a:outerShdw>
                </a:effectLst>
              </a:rPr>
            </a:br>
            <a:r>
              <a:rPr lang="en-US" sz="2800" i="1" dirty="0" smtClean="0">
                <a:solidFill>
                  <a:schemeClr val="tx2"/>
                </a:solidFill>
                <a:effectLst>
                  <a:outerShdw blurRad="38100" dist="38100" dir="2700000" algn="tl">
                    <a:srgbClr val="000000">
                      <a:alpha val="43137"/>
                    </a:srgbClr>
                  </a:outerShdw>
                </a:effectLst>
              </a:rPr>
              <a:t>Improved Logging</a:t>
            </a:r>
            <a:endParaRPr sz="2800" i="1" dirty="0">
              <a:solidFill>
                <a:schemeClr val="tx2"/>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361336" y="1619864"/>
            <a:ext cx="8382000" cy="4641271"/>
          </a:xfrm>
        </p:spPr>
        <p:txBody>
          <a:bodyPr>
            <a:normAutofit/>
          </a:bodyPr>
          <a:lstStyle/>
          <a:p>
            <a:r>
              <a:rPr lang="en-US" dirty="0" smtClean="0">
                <a:solidFill>
                  <a:schemeClr val="tx2"/>
                </a:solidFill>
                <a:effectLst>
                  <a:outerShdw blurRad="38100" dist="38100" dir="2700000" algn="tl">
                    <a:srgbClr val="000000">
                      <a:alpha val="43137"/>
                    </a:srgbClr>
                  </a:outerShdw>
                </a:effectLst>
                <a:sym typeface="Wingdings" pitchFamily="2" charset="2"/>
              </a:rPr>
              <a:t>More Granular </a:t>
            </a:r>
            <a:r>
              <a:rPr lang="en-US" dirty="0">
                <a:solidFill>
                  <a:schemeClr val="tx2"/>
                </a:solidFill>
                <a:effectLst>
                  <a:outerShdw blurRad="38100" dist="38100" dir="2700000" algn="tl">
                    <a:srgbClr val="000000">
                      <a:alpha val="43137"/>
                    </a:srgbClr>
                  </a:outerShdw>
                </a:effectLst>
                <a:sym typeface="Wingdings" pitchFamily="2" charset="2"/>
              </a:rPr>
              <a:t>L</a:t>
            </a:r>
            <a:r>
              <a:rPr lang="en-US" dirty="0" smtClean="0">
                <a:solidFill>
                  <a:schemeClr val="tx2"/>
                </a:solidFill>
                <a:effectLst>
                  <a:outerShdw blurRad="38100" dist="38100" dir="2700000" algn="tl">
                    <a:srgbClr val="000000">
                      <a:alpha val="43137"/>
                    </a:srgbClr>
                  </a:outerShdw>
                </a:effectLst>
                <a:sym typeface="Wingdings" pitchFamily="2" charset="2"/>
              </a:rPr>
              <a:t>ogging </a:t>
            </a:r>
            <a:r>
              <a:rPr lang="en-US" dirty="0">
                <a:solidFill>
                  <a:schemeClr val="tx2"/>
                </a:solidFill>
                <a:effectLst>
                  <a:outerShdw blurRad="38100" dist="38100" dir="2700000" algn="tl">
                    <a:srgbClr val="000000">
                      <a:alpha val="43137"/>
                    </a:srgbClr>
                  </a:outerShdw>
                </a:effectLst>
                <a:sym typeface="Wingdings" pitchFamily="2" charset="2"/>
              </a:rPr>
              <a:t>C</a:t>
            </a:r>
            <a:r>
              <a:rPr lang="en-US" dirty="0" smtClean="0">
                <a:solidFill>
                  <a:schemeClr val="tx2"/>
                </a:solidFill>
                <a:effectLst>
                  <a:outerShdw blurRad="38100" dist="38100" dir="2700000" algn="tl">
                    <a:srgbClr val="000000">
                      <a:alpha val="43137"/>
                    </a:srgbClr>
                  </a:outerShdw>
                </a:effectLst>
                <a:sym typeface="Wingdings" pitchFamily="2" charset="2"/>
              </a:rPr>
              <a:t>apabilities</a:t>
            </a:r>
          </a:p>
          <a:p>
            <a:pPr lvl="1"/>
            <a:r>
              <a:rPr lang="en-US" dirty="0" smtClean="0">
                <a:effectLst>
                  <a:outerShdw blurRad="38100" dist="38100" dir="2700000" algn="tl">
                    <a:srgbClr val="000000">
                      <a:alpha val="43137"/>
                    </a:srgbClr>
                  </a:outerShdw>
                </a:effectLst>
                <a:sym typeface="Wingdings" pitchFamily="2" charset="2"/>
              </a:rPr>
              <a:t>New Unified Logging (ULS) Database</a:t>
            </a:r>
          </a:p>
          <a:p>
            <a:pPr lvl="2"/>
            <a:r>
              <a:rPr lang="en-US" dirty="0" smtClean="0">
                <a:effectLst>
                  <a:outerShdw blurRad="38100" dist="38100" dir="2700000" algn="tl">
                    <a:srgbClr val="000000">
                      <a:alpha val="43137"/>
                    </a:srgbClr>
                  </a:outerShdw>
                </a:effectLst>
                <a:sym typeface="Wingdings" pitchFamily="2" charset="2"/>
              </a:rPr>
              <a:t>Subset of ULS logs plus an API</a:t>
            </a:r>
          </a:p>
          <a:p>
            <a:pPr lvl="2"/>
            <a:r>
              <a:rPr lang="en-US" dirty="0" smtClean="0">
                <a:effectLst>
                  <a:outerShdw blurRad="38100" dist="38100" dir="2700000" algn="tl">
                    <a:srgbClr val="000000">
                      <a:alpha val="43137"/>
                    </a:srgbClr>
                  </a:outerShdw>
                </a:effectLst>
                <a:sym typeface="Wingdings" pitchFamily="2" charset="2"/>
              </a:rPr>
              <a:t>Designed to be extensible</a:t>
            </a:r>
          </a:p>
          <a:p>
            <a:pPr lvl="3"/>
            <a:r>
              <a:rPr lang="en-US" i="1" dirty="0" smtClean="0">
                <a:effectLst>
                  <a:outerShdw blurRad="38100" dist="38100" dir="2700000" algn="tl">
                    <a:srgbClr val="000000">
                      <a:alpha val="43137"/>
                    </a:srgbClr>
                  </a:outerShdw>
                </a:effectLst>
                <a:sym typeface="Wingdings" pitchFamily="2" charset="2"/>
              </a:rPr>
              <a:t>Example: Feature usage reporting for CAL tracking</a:t>
            </a:r>
          </a:p>
          <a:p>
            <a:r>
              <a:rPr lang="en-US" dirty="0" smtClean="0">
                <a:solidFill>
                  <a:schemeClr val="tx2"/>
                </a:solidFill>
                <a:effectLst>
                  <a:outerShdw blurRad="38100" dist="38100" dir="2700000" algn="tl">
                    <a:srgbClr val="000000">
                      <a:alpha val="43137"/>
                    </a:srgbClr>
                  </a:outerShdw>
                </a:effectLst>
                <a:sym typeface="Wingdings" pitchFamily="2" charset="2"/>
              </a:rPr>
              <a:t>Broader, Deeper Reports - Out of the Box</a:t>
            </a:r>
          </a:p>
          <a:p>
            <a:pPr lvl="1"/>
            <a:r>
              <a:rPr lang="en-US" dirty="0" smtClean="0">
                <a:effectLst>
                  <a:outerShdw blurRad="38100" dist="38100" dir="2700000" algn="tl">
                    <a:srgbClr val="000000">
                      <a:alpha val="43137"/>
                    </a:srgbClr>
                  </a:outerShdw>
                </a:effectLst>
                <a:sym typeface="Wingdings" pitchFamily="2" charset="2"/>
              </a:rPr>
              <a:t>Based on Unified Logging Database data</a:t>
            </a:r>
          </a:p>
          <a:p>
            <a:r>
              <a:rPr lang="en-US" dirty="0" smtClean="0">
                <a:solidFill>
                  <a:schemeClr val="tx2"/>
                </a:solidFill>
                <a:effectLst>
                  <a:outerShdw blurRad="38100" dist="38100" dir="2700000" algn="tl">
                    <a:srgbClr val="000000">
                      <a:alpha val="43137"/>
                    </a:srgbClr>
                  </a:outerShdw>
                </a:effectLst>
                <a:sym typeface="Wingdings" pitchFamily="2" charset="2"/>
              </a:rPr>
              <a:t>Developer Dashboard</a:t>
            </a:r>
          </a:p>
          <a:p>
            <a:pPr lvl="1"/>
            <a:r>
              <a:rPr lang="en-US" dirty="0" smtClean="0">
                <a:effectLst>
                  <a:outerShdw blurRad="38100" dist="38100" dir="2700000" algn="tl">
                    <a:srgbClr val="000000">
                      <a:alpha val="43137"/>
                    </a:srgbClr>
                  </a:outerShdw>
                </a:effectLst>
                <a:sym typeface="Wingdings" pitchFamily="2" charset="2"/>
              </a:rPr>
              <a:t>Quickly diagnose performance bottlenecks</a:t>
            </a:r>
          </a:p>
          <a:p>
            <a:pPr lvl="1"/>
            <a:r>
              <a:rPr lang="en-US" dirty="0" smtClean="0">
                <a:effectLst>
                  <a:outerShdw blurRad="38100" dist="38100" dir="2700000" algn="tl">
                    <a:srgbClr val="000000">
                      <a:alpha val="43137"/>
                    </a:srgbClr>
                  </a:outerShdw>
                </a:effectLst>
                <a:sym typeface="Wingdings" pitchFamily="2" charset="2"/>
              </a:rPr>
              <a:t>Displays metrics to highlight code optimization</a:t>
            </a:r>
          </a:p>
        </p:txBody>
      </p:sp>
    </p:spTree>
    <p:extLst>
      <p:ext uri="{BB962C8B-B14F-4D97-AF65-F5344CB8AC3E}">
        <p14:creationId xmlns:p14="http://schemas.microsoft.com/office/powerpoint/2010/main" val="338323141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SharePoint 2010:</a:t>
            </a:r>
            <a:br>
              <a:rPr lang="en-US" dirty="0" smtClean="0">
                <a:effectLst>
                  <a:outerShdw blurRad="38100" dist="38100" dir="2700000" algn="tl">
                    <a:srgbClr val="000000">
                      <a:alpha val="43137"/>
                    </a:srgbClr>
                  </a:outerShdw>
                </a:effectLst>
              </a:rPr>
            </a:br>
            <a:r>
              <a:rPr lang="en-US" i="1" dirty="0" smtClean="0">
                <a:effectLst>
                  <a:outerShdw blurRad="38100" dist="38100" dir="2700000" algn="tl">
                    <a:srgbClr val="000000">
                      <a:alpha val="43137"/>
                    </a:srgbClr>
                  </a:outerShdw>
                </a:effectLst>
              </a:rPr>
              <a:t>Farm Topologies</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1123208"/>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553998"/>
          </a:xfrm>
        </p:spPr>
        <p:txBody>
          <a:bodyPr>
            <a:normAutofit/>
          </a:bodyPr>
          <a:lstStyle/>
          <a:p>
            <a:r>
              <a:rPr lang="en-US" sz="4000" dirty="0" smtClean="0">
                <a:solidFill>
                  <a:schemeClr val="tx2"/>
                </a:solidFill>
                <a:effectLst>
                  <a:outerShdw blurRad="38100" dist="38100" dir="2700000" algn="tl">
                    <a:srgbClr val="000000">
                      <a:alpha val="43137"/>
                    </a:srgbClr>
                  </a:outerShdw>
                </a:effectLst>
              </a:rPr>
              <a:t>SharePoint 2010 System Requirements</a:t>
            </a:r>
            <a:endParaRPr lang="en-US" sz="3200" dirty="0">
              <a:gradFill>
                <a:gsLst>
                  <a:gs pos="50000">
                    <a:schemeClr val="tx2"/>
                  </a:gs>
                  <a:gs pos="100000">
                    <a:schemeClr val="tx2"/>
                  </a:gs>
                </a:gsLst>
                <a:lin ang="5400000" scaled="0"/>
              </a:gra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381000" y="1447800"/>
            <a:ext cx="8382000" cy="4579715"/>
          </a:xfrm>
        </p:spPr>
        <p:txBody>
          <a:bodyPr>
            <a:normAutofit/>
          </a:bodyPr>
          <a:lstStyle/>
          <a:p>
            <a:r>
              <a:rPr lang="en-US" sz="2800" b="1" u="sng" dirty="0">
                <a:solidFill>
                  <a:schemeClr val="tx2"/>
                </a:solidFill>
                <a:effectLst>
                  <a:outerShdw blurRad="38100" dist="38100" dir="2700000" algn="tl">
                    <a:srgbClr val="000000">
                      <a:alpha val="43137"/>
                    </a:srgbClr>
                  </a:outerShdw>
                </a:effectLst>
              </a:rPr>
              <a:t>SharePoint </a:t>
            </a:r>
            <a:r>
              <a:rPr lang="en-US" sz="2800" b="1" u="sng" dirty="0" smtClean="0">
                <a:solidFill>
                  <a:schemeClr val="tx2"/>
                </a:solidFill>
                <a:effectLst>
                  <a:outerShdw blurRad="38100" dist="38100" dir="2700000" algn="tl">
                    <a:srgbClr val="000000">
                      <a:alpha val="43137"/>
                    </a:srgbClr>
                  </a:outerShdw>
                </a:effectLst>
              </a:rPr>
              <a:t>2010 </a:t>
            </a:r>
            <a:r>
              <a:rPr lang="en-US" sz="2800" b="1" u="sng" dirty="0">
                <a:solidFill>
                  <a:schemeClr val="tx2"/>
                </a:solidFill>
                <a:effectLst>
                  <a:outerShdw blurRad="38100" dist="38100" dir="2700000" algn="tl">
                    <a:srgbClr val="000000">
                      <a:alpha val="43137"/>
                    </a:srgbClr>
                  </a:outerShdw>
                </a:effectLst>
              </a:rPr>
              <a:t>will be 64-bit </a:t>
            </a:r>
            <a:r>
              <a:rPr lang="en-US" sz="2800" b="1" u="sng" dirty="0" smtClean="0">
                <a:solidFill>
                  <a:schemeClr val="tx2"/>
                </a:solidFill>
                <a:effectLst>
                  <a:outerShdw blurRad="38100" dist="38100" dir="2700000" algn="tl">
                    <a:srgbClr val="000000">
                      <a:alpha val="43137"/>
                    </a:srgbClr>
                  </a:outerShdw>
                </a:effectLst>
              </a:rPr>
              <a:t>only</a:t>
            </a:r>
            <a:endParaRPr lang="en-US" sz="2800" b="1" u="sng" dirty="0">
              <a:solidFill>
                <a:schemeClr val="tx2"/>
              </a:solidFill>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64-bit </a:t>
            </a:r>
            <a:r>
              <a:rPr lang="en-US" sz="2800" dirty="0">
                <a:effectLst>
                  <a:outerShdw blurRad="38100" dist="38100" dir="2700000" algn="tl">
                    <a:srgbClr val="000000">
                      <a:alpha val="43137"/>
                    </a:srgbClr>
                  </a:outerShdw>
                </a:effectLst>
              </a:rPr>
              <a:t>Windows Server 2008 </a:t>
            </a:r>
            <a:r>
              <a:rPr lang="en-US" sz="2800" dirty="0" smtClean="0">
                <a:effectLst>
                  <a:outerShdw blurRad="38100" dist="38100" dir="2700000" algn="tl">
                    <a:srgbClr val="000000">
                      <a:alpha val="43137"/>
                    </a:srgbClr>
                  </a:outerShdw>
                </a:effectLst>
              </a:rPr>
              <a:t>R2</a:t>
            </a:r>
            <a:endParaRPr lang="en-US" sz="2800" dirty="0">
              <a:effectLst>
                <a:outerShdw blurRad="38100" dist="38100" dir="2700000" algn="tl">
                  <a:srgbClr val="000000">
                    <a:alpha val="43137"/>
                  </a:srgbClr>
                </a:outerShdw>
              </a:effectLst>
            </a:endParaRPr>
          </a:p>
          <a:p>
            <a:pPr lvl="1"/>
            <a:r>
              <a:rPr lang="en-US" sz="2400" dirty="0">
                <a:effectLst>
                  <a:outerShdw blurRad="38100" dist="38100" dir="2700000" algn="tl">
                    <a:srgbClr val="000000">
                      <a:alpha val="43137"/>
                    </a:srgbClr>
                  </a:outerShdw>
                </a:effectLst>
              </a:rPr>
              <a:t>64-bit Windows Server 2008 SP2 </a:t>
            </a:r>
            <a:r>
              <a:rPr lang="en-US" sz="2400" dirty="0" smtClean="0">
                <a:effectLst>
                  <a:outerShdw blurRad="38100" dist="38100" dir="2700000" algn="tl">
                    <a:srgbClr val="000000">
                      <a:alpha val="43137"/>
                    </a:srgbClr>
                  </a:outerShdw>
                </a:effectLst>
              </a:rPr>
              <a:t>also supported</a:t>
            </a:r>
            <a:endParaRPr lang="en-US" sz="2400" dirty="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64-bit </a:t>
            </a:r>
            <a:r>
              <a:rPr lang="en-US" sz="2800" dirty="0">
                <a:effectLst>
                  <a:outerShdw blurRad="38100" dist="38100" dir="2700000" algn="tl">
                    <a:srgbClr val="000000">
                      <a:alpha val="43137"/>
                    </a:srgbClr>
                  </a:outerShdw>
                </a:effectLst>
              </a:rPr>
              <a:t>SQL Server 2008 </a:t>
            </a:r>
            <a:endParaRPr lang="en-US" sz="2800" dirty="0" smtClean="0">
              <a:effectLst>
                <a:outerShdw blurRad="38100" dist="38100" dir="2700000" algn="tl">
                  <a:srgbClr val="000000">
                    <a:alpha val="43137"/>
                  </a:srgbClr>
                </a:outerShdw>
              </a:effectLst>
            </a:endParaRPr>
          </a:p>
          <a:p>
            <a:pPr lvl="1"/>
            <a:r>
              <a:rPr lang="en-US" sz="2400" dirty="0" smtClean="0">
                <a:effectLst>
                  <a:outerShdw blurRad="38100" dist="38100" dir="2700000" algn="tl">
                    <a:srgbClr val="000000">
                      <a:alpha val="43137"/>
                    </a:srgbClr>
                  </a:outerShdw>
                </a:effectLst>
              </a:rPr>
              <a:t>64-bit </a:t>
            </a:r>
            <a:r>
              <a:rPr lang="en-US" sz="2400" dirty="0">
                <a:effectLst>
                  <a:outerShdw blurRad="38100" dist="38100" dir="2700000" algn="tl">
                    <a:srgbClr val="000000">
                      <a:alpha val="43137"/>
                    </a:srgbClr>
                  </a:outerShdw>
                </a:effectLst>
              </a:rPr>
              <a:t>SQL Server </a:t>
            </a:r>
            <a:r>
              <a:rPr lang="en-US" sz="2400" dirty="0" smtClean="0">
                <a:effectLst>
                  <a:outerShdw blurRad="38100" dist="38100" dir="2700000" algn="tl">
                    <a:srgbClr val="000000">
                      <a:alpha val="43137"/>
                    </a:srgbClr>
                  </a:outerShdw>
                </a:effectLst>
              </a:rPr>
              <a:t>2005</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also supported</a:t>
            </a:r>
          </a:p>
          <a:p>
            <a:pPr lvl="2"/>
            <a:r>
              <a:rPr lang="en-US" sz="2000" dirty="0" smtClean="0">
                <a:effectLst>
                  <a:outerShdw blurRad="38100" dist="38100" dir="2700000" algn="tl">
                    <a:srgbClr val="000000">
                      <a:alpha val="43137"/>
                    </a:srgbClr>
                  </a:outerShdw>
                </a:effectLst>
              </a:rPr>
              <a:t>32-bit SQL Server will not be supported</a:t>
            </a:r>
          </a:p>
          <a:p>
            <a:r>
              <a:rPr lang="en-US" sz="2800" dirty="0" smtClean="0">
                <a:effectLst>
                  <a:outerShdw blurRad="38100" dist="38100" dir="2700000" algn="tl">
                    <a:srgbClr val="000000">
                      <a:alpha val="43137"/>
                    </a:srgbClr>
                  </a:outerShdw>
                </a:effectLst>
              </a:rPr>
              <a:t>Upgrade</a:t>
            </a:r>
          </a:p>
          <a:p>
            <a:pPr lvl="1"/>
            <a:r>
              <a:rPr lang="en-US" sz="2400" dirty="0" smtClean="0">
                <a:effectLst>
                  <a:outerShdw blurRad="38100" dist="38100" dir="2700000" algn="tl">
                    <a:srgbClr val="000000">
                      <a:alpha val="43137"/>
                    </a:srgbClr>
                  </a:outerShdw>
                </a:effectLst>
              </a:rPr>
              <a:t>SharePoint Server 2007 SP2 required as base-line for upgrade</a:t>
            </a:r>
          </a:p>
          <a:p>
            <a:r>
              <a:rPr lang="en-US" sz="2800" dirty="0" smtClean="0">
                <a:effectLst>
                  <a:outerShdw blurRad="38100" dist="38100" dir="2700000" algn="tl">
                    <a:srgbClr val="000000">
                      <a:alpha val="43137"/>
                    </a:srgbClr>
                  </a:outerShdw>
                </a:effectLst>
              </a:rPr>
              <a:t>Browser changes</a:t>
            </a:r>
          </a:p>
          <a:p>
            <a:pPr lvl="1"/>
            <a:r>
              <a:rPr lang="en-US" sz="2400" dirty="0" smtClean="0">
                <a:effectLst>
                  <a:outerShdw blurRad="38100" dist="38100" dir="2700000" algn="tl">
                    <a:srgbClr val="000000">
                      <a:alpha val="43137"/>
                    </a:srgbClr>
                  </a:outerShdw>
                </a:effectLst>
              </a:rPr>
              <a:t>More support – but not for IE6</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540031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82" y="1071546"/>
            <a:ext cx="8814358" cy="5458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71414"/>
            <a:ext cx="8763000" cy="646331"/>
          </a:xfrm>
          <a:prstGeom prst="rect">
            <a:avLst/>
          </a:prstGeom>
          <a:noFill/>
        </p:spPr>
        <p:txBody>
          <a:bodyPr wrap="square" rtlCol="0">
            <a:spAutoFit/>
          </a:bodyPr>
          <a:lstStyle/>
          <a:p>
            <a:r>
              <a:rPr lang="en-US" sz="3600" dirty="0" smtClean="0">
                <a:solidFill>
                  <a:schemeClr val="tx2"/>
                </a:solidFill>
                <a:effectLst>
                  <a:outerShdw blurRad="38100" dist="38100" dir="2700000" algn="tl">
                    <a:srgbClr val="000000">
                      <a:alpha val="43137"/>
                    </a:srgbClr>
                  </a:outerShdw>
                </a:effectLst>
              </a:rPr>
              <a:t>SharePoint 2010 Architectural Schematic</a:t>
            </a:r>
            <a:endParaRPr lang="en-US" sz="3600" dirty="0">
              <a:solidFill>
                <a:schemeClr val="tx2"/>
              </a:solidFill>
              <a:effectLst>
                <a:outerShdw blurRad="38100" dist="38100" dir="2700000" algn="tl">
                  <a:srgbClr val="000000">
                    <a:alpha val="43137"/>
                  </a:srgbClr>
                </a:outerShdw>
              </a:effectLst>
            </a:endParaRPr>
          </a:p>
        </p:txBody>
      </p:sp>
      <p:pic>
        <p:nvPicPr>
          <p:cNvPr id="4" name="Picture 2" descr="C:\Users\henry.ong\AppData\Local\Microsoft\Windows\Temporary Internet Files\Content.IE5\5DJHZBXV\MCj0424466000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3502015"/>
            <a:ext cx="2713124" cy="2333635"/>
          </a:xfrm>
          <a:prstGeom prst="rect">
            <a:avLst/>
          </a:prstGeom>
          <a:noFill/>
        </p:spPr>
      </p:pic>
    </p:spTree>
    <p:extLst>
      <p:ext uri="{BB962C8B-B14F-4D97-AF65-F5344CB8AC3E}">
        <p14:creationId xmlns:p14="http://schemas.microsoft.com/office/powerpoint/2010/main" val="3738600693"/>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28600"/>
            <a:ext cx="8620156" cy="666385"/>
          </a:xfrm>
        </p:spPr>
        <p:txBody>
          <a:bodyPr>
            <a:noAutofit/>
          </a:bodyPr>
          <a:lstStyle/>
          <a:p>
            <a:r>
              <a:rPr lang="en-US" sz="3600" dirty="0" smtClean="0">
                <a:solidFill>
                  <a:schemeClr val="tx2"/>
                </a:solidFill>
                <a:effectLst>
                  <a:outerShdw blurRad="38100" dist="38100" dir="2700000" algn="tl">
                    <a:srgbClr val="000000">
                      <a:alpha val="43137"/>
                    </a:srgbClr>
                  </a:outerShdw>
                </a:effectLst>
              </a:rPr>
              <a:t>SharePoint </a:t>
            </a:r>
            <a:r>
              <a:rPr lang="en-US" sz="3600" dirty="0">
                <a:solidFill>
                  <a:schemeClr val="tx2"/>
                </a:solidFill>
                <a:effectLst>
                  <a:outerShdw blurRad="38100" dist="38100" dir="2700000" algn="tl">
                    <a:srgbClr val="000000">
                      <a:alpha val="43137"/>
                    </a:srgbClr>
                  </a:outerShdw>
                </a:effectLst>
              </a:rPr>
              <a:t>2010: Standard </a:t>
            </a:r>
            <a:r>
              <a:rPr lang="en-US" sz="3600" dirty="0" smtClean="0">
                <a:solidFill>
                  <a:schemeClr val="tx2"/>
                </a:solidFill>
                <a:effectLst>
                  <a:outerShdw blurRad="38100" dist="38100" dir="2700000" algn="tl">
                    <a:srgbClr val="000000">
                      <a:alpha val="43137"/>
                    </a:srgbClr>
                  </a:outerShdw>
                </a:effectLst>
              </a:rPr>
              <a:t>Architectures</a:t>
            </a:r>
            <a:br>
              <a:rPr lang="en-US" sz="3600" dirty="0" smtClean="0">
                <a:solidFill>
                  <a:schemeClr val="tx2"/>
                </a:solidFill>
                <a:effectLst>
                  <a:outerShdw blurRad="38100" dist="38100" dir="2700000" algn="tl">
                    <a:srgbClr val="000000">
                      <a:alpha val="43137"/>
                    </a:srgbClr>
                  </a:outerShdw>
                </a:effectLst>
              </a:rPr>
            </a:br>
            <a:r>
              <a:rPr lang="en-US" sz="3600" i="1" dirty="0" smtClean="0">
                <a:solidFill>
                  <a:schemeClr val="tx2"/>
                </a:solidFill>
                <a:effectLst>
                  <a:outerShdw blurRad="38100" dist="38100" dir="2700000" algn="tl">
                    <a:srgbClr val="000000">
                      <a:alpha val="43137"/>
                    </a:srgbClr>
                  </a:outerShdw>
                </a:effectLst>
              </a:rPr>
              <a:t>Limited Deployments</a:t>
            </a:r>
            <a:endParaRPr lang="en-US" sz="36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2844" y="1357298"/>
            <a:ext cx="5857916" cy="4929222"/>
          </a:xfrm>
        </p:spPr>
        <p:txBody>
          <a:bodyPr>
            <a:normAutofit fontScale="92500" lnSpcReduction="10000"/>
          </a:bodyPr>
          <a:lstStyle/>
          <a:p>
            <a:r>
              <a:rPr lang="en-US" dirty="0" smtClean="0">
                <a:effectLst>
                  <a:outerShdw blurRad="38100" dist="38100" dir="2700000" algn="tl">
                    <a:srgbClr val="000000">
                      <a:alpha val="43137"/>
                    </a:srgbClr>
                  </a:outerShdw>
                </a:effectLst>
              </a:rPr>
              <a:t>One Server Farm</a:t>
            </a:r>
          </a:p>
          <a:p>
            <a:pPr lvl="1"/>
            <a:r>
              <a:rPr lang="en-US" dirty="0" smtClean="0">
                <a:effectLst>
                  <a:outerShdw blurRad="38100" dist="38100" dir="2700000" algn="tl">
                    <a:srgbClr val="000000">
                      <a:alpha val="43137"/>
                    </a:srgbClr>
                  </a:outerShdw>
                </a:effectLst>
              </a:rPr>
              <a:t>Scenario: demonstrations / Proof-of-Concept only</a:t>
            </a:r>
          </a:p>
          <a:p>
            <a:pPr lvl="1"/>
            <a:r>
              <a:rPr lang="en-US" dirty="0" smtClean="0">
                <a:effectLst>
                  <a:outerShdw blurRad="38100" dist="38100" dir="2700000" algn="tl">
                    <a:srgbClr val="000000">
                      <a:alpha val="43137"/>
                    </a:srgbClr>
                  </a:outerShdw>
                </a:effectLst>
              </a:rPr>
              <a:t>Production would be restricted to &lt;100 users</a:t>
            </a:r>
          </a:p>
          <a:p>
            <a:pPr lvl="1"/>
            <a:r>
              <a:rPr lang="en-US" dirty="0" smtClean="0">
                <a:effectLst>
                  <a:outerShdw blurRad="38100" dist="38100" dir="2700000" algn="tl">
                    <a:srgbClr val="000000">
                      <a:alpha val="43137"/>
                    </a:srgbClr>
                  </a:outerShdw>
                </a:effectLst>
              </a:rPr>
              <a:t>Will need a large amount of memory to perform well (16 GB)</a:t>
            </a:r>
          </a:p>
          <a:p>
            <a:pPr marL="0" indent="0">
              <a:buNone/>
            </a:pPr>
            <a:endParaRPr lang="en-US" dirty="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Two Tier Farm</a:t>
            </a:r>
          </a:p>
          <a:p>
            <a:pPr lvl="1"/>
            <a:r>
              <a:rPr lang="en-US" dirty="0" smtClean="0">
                <a:effectLst>
                  <a:outerShdw blurRad="38100" dist="38100" dir="2700000" algn="tl">
                    <a:srgbClr val="000000">
                      <a:alpha val="43137"/>
                    </a:srgbClr>
                  </a:outerShdw>
                </a:effectLst>
              </a:rPr>
              <a:t>Probably 5000+ users</a:t>
            </a:r>
          </a:p>
          <a:p>
            <a:pPr lvl="1"/>
            <a:r>
              <a:rPr lang="en-US" dirty="0" smtClean="0">
                <a:effectLst>
                  <a:outerShdw blurRad="38100" dist="38100" dir="2700000" algn="tl">
                    <a:srgbClr val="000000">
                      <a:alpha val="43137"/>
                    </a:srgbClr>
                  </a:outerShdw>
                </a:effectLst>
              </a:rPr>
              <a:t>High Availability would require SQL Clustering or Mirroring</a:t>
            </a:r>
          </a:p>
          <a:p>
            <a:endParaRPr lang="en-US" dirty="0" smtClean="0">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3"/>
          <a:srcRect/>
          <a:stretch>
            <a:fillRect/>
          </a:stretch>
        </p:blipFill>
        <p:spPr bwMode="auto">
          <a:xfrm>
            <a:off x="6800850" y="1428736"/>
            <a:ext cx="2114550" cy="1657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3886200"/>
            <a:ext cx="3276600"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53333484"/>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tx2"/>
                </a:solidFill>
                <a:effectLst>
                  <a:outerShdw blurRad="38100" dist="38100" dir="2700000" algn="tl">
                    <a:srgbClr val="000000">
                      <a:alpha val="43137"/>
                    </a:srgbClr>
                  </a:outerShdw>
                </a:effectLst>
              </a:rPr>
              <a:t>SharePoint 2010: Standard Architectures</a:t>
            </a:r>
            <a:br>
              <a:rPr lang="en-US" sz="3200" dirty="0">
                <a:solidFill>
                  <a:schemeClr val="tx2"/>
                </a:solidFill>
                <a:effectLst>
                  <a:outerShdw blurRad="38100" dist="38100" dir="2700000" algn="tl">
                    <a:srgbClr val="000000">
                      <a:alpha val="43137"/>
                    </a:srgbClr>
                  </a:outerShdw>
                </a:effectLst>
              </a:rPr>
            </a:br>
            <a:r>
              <a:rPr lang="en-US" sz="3200" i="1" dirty="0" smtClean="0">
                <a:solidFill>
                  <a:schemeClr val="tx2"/>
                </a:solidFill>
                <a:effectLst>
                  <a:outerShdw blurRad="38100" dist="38100" dir="2700000" algn="tl">
                    <a:srgbClr val="000000">
                      <a:alpha val="43137"/>
                    </a:srgbClr>
                  </a:outerShdw>
                </a:effectLst>
              </a:rPr>
              <a:t>Small</a:t>
            </a:r>
            <a:r>
              <a:rPr lang="en-US" sz="3200" dirty="0" smtClean="0">
                <a:solidFill>
                  <a:schemeClr val="tx2"/>
                </a:solidFill>
                <a:effectLst>
                  <a:outerShdw blurRad="38100" dist="38100" dir="2700000" algn="tl">
                    <a:srgbClr val="000000">
                      <a:alpha val="43137"/>
                    </a:srgbClr>
                  </a:outerShdw>
                </a:effectLst>
              </a:rPr>
              <a:t> Farm Topologies</a:t>
            </a:r>
            <a:endParaRPr lang="en-US" sz="3200"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191601"/>
            <a:ext cx="3505200" cy="332399"/>
          </a:xfrm>
        </p:spPr>
        <p:txBody>
          <a:bodyPr>
            <a:normAutofit/>
          </a:bodyPr>
          <a:lstStyle/>
          <a:p>
            <a:r>
              <a:rPr lang="en-US" sz="2400" dirty="0" smtClean="0">
                <a:effectLst>
                  <a:outerShdw blurRad="38100" dist="38100" dir="2700000" algn="tl">
                    <a:srgbClr val="000000">
                      <a:alpha val="43137"/>
                    </a:srgbClr>
                  </a:outerShdw>
                </a:effectLst>
              </a:rPr>
              <a:t>Two-tier Small Farm</a:t>
            </a:r>
          </a:p>
        </p:txBody>
      </p:sp>
      <p:sp>
        <p:nvSpPr>
          <p:cNvPr id="5" name="Content Placeholder 2"/>
          <p:cNvSpPr txBox="1">
            <a:spLocks/>
          </p:cNvSpPr>
          <p:nvPr/>
        </p:nvSpPr>
        <p:spPr>
          <a:xfrm>
            <a:off x="2667000" y="1496401"/>
            <a:ext cx="350520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85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effectLst>
                  <a:outerShdw blurRad="38100" dist="38100" dir="2700000" algn="tl">
                    <a:srgbClr val="000000">
                      <a:alpha val="43137"/>
                    </a:srgbClr>
                  </a:outerShdw>
                </a:effectLst>
              </a:rPr>
              <a:t>Three-Tier Small Farm</a:t>
            </a:r>
          </a:p>
        </p:txBody>
      </p:sp>
      <p:sp>
        <p:nvSpPr>
          <p:cNvPr id="6" name="Content Placeholder 2"/>
          <p:cNvSpPr txBox="1">
            <a:spLocks/>
          </p:cNvSpPr>
          <p:nvPr/>
        </p:nvSpPr>
        <p:spPr>
          <a:xfrm>
            <a:off x="4038600" y="1828800"/>
            <a:ext cx="4953000"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85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effectLst>
                  <a:outerShdw blurRad="38100" dist="38100" dir="2700000" algn="tl">
                    <a:srgbClr val="000000">
                      <a:alpha val="43137"/>
                    </a:srgbClr>
                  </a:outerShdw>
                </a:effectLst>
              </a:rPr>
              <a:t>Three-Tier Optimized for Search</a:t>
            </a:r>
            <a:endParaRPr lang="en-US" sz="2400" dirty="0"/>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2372737"/>
            <a:ext cx="8458200" cy="41928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007434"/>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666385"/>
          </a:xfrm>
        </p:spPr>
        <p:txBody>
          <a:bodyPr>
            <a:normAutofit fontScale="90000"/>
          </a:bodyPr>
          <a:lstStyle/>
          <a:p>
            <a:r>
              <a:rPr lang="en-US" sz="4000" dirty="0">
                <a:solidFill>
                  <a:schemeClr val="tx2"/>
                </a:solidFill>
                <a:effectLst>
                  <a:outerShdw blurRad="38100" dist="38100" dir="2700000" algn="tl">
                    <a:srgbClr val="000000">
                      <a:alpha val="43137"/>
                    </a:srgbClr>
                  </a:outerShdw>
                </a:effectLst>
              </a:rPr>
              <a:t>SharePoint 2010: Standard Architectures</a:t>
            </a:r>
            <a:br>
              <a:rPr lang="en-US" sz="4000" dirty="0">
                <a:solidFill>
                  <a:schemeClr val="tx2"/>
                </a:solidFill>
                <a:effectLst>
                  <a:outerShdw blurRad="38100" dist="38100" dir="2700000" algn="tl">
                    <a:srgbClr val="000000">
                      <a:alpha val="43137"/>
                    </a:srgbClr>
                  </a:outerShdw>
                </a:effectLst>
              </a:rPr>
            </a:br>
            <a:r>
              <a:rPr lang="en-US" sz="4000" i="1" dirty="0" smtClean="0">
                <a:solidFill>
                  <a:schemeClr val="tx2"/>
                </a:solidFill>
                <a:effectLst>
                  <a:outerShdw blurRad="38100" dist="38100" dir="2700000" algn="tl">
                    <a:srgbClr val="000000">
                      <a:alpha val="43137"/>
                    </a:srgbClr>
                  </a:outerShdw>
                </a:effectLst>
              </a:rPr>
              <a:t>Medium</a:t>
            </a:r>
            <a:r>
              <a:rPr lang="en-US" sz="4000" dirty="0" smtClean="0">
                <a:solidFill>
                  <a:schemeClr val="tx2"/>
                </a:solidFill>
                <a:effectLst>
                  <a:outerShdw blurRad="38100" dist="38100" dir="2700000" algn="tl">
                    <a:srgbClr val="000000">
                      <a:alpha val="43137"/>
                    </a:srgbClr>
                  </a:outerShdw>
                </a:effectLst>
              </a:rPr>
              <a:t> Farm Topologies</a:t>
            </a:r>
            <a:endParaRPr lang="en-US" sz="2800"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357298"/>
            <a:ext cx="7162800" cy="2240613"/>
          </a:xfrm>
        </p:spPr>
        <p:txBody>
          <a:bodyPr/>
          <a:lstStyle/>
          <a:p>
            <a:r>
              <a:rPr lang="en-US" sz="2000" dirty="0" smtClean="0">
                <a:effectLst>
                  <a:outerShdw blurRad="38100" dist="38100" dir="2700000" algn="tl">
                    <a:srgbClr val="000000">
                      <a:alpha val="43137"/>
                    </a:srgbClr>
                  </a:outerShdw>
                </a:effectLst>
              </a:rPr>
              <a:t>Medium Farm</a:t>
            </a:r>
          </a:p>
          <a:p>
            <a:pPr lvl="1"/>
            <a:r>
              <a:rPr lang="en-US" sz="1800" dirty="0" smtClean="0">
                <a:effectLst>
                  <a:outerShdw blurRad="38100" dist="38100" dir="2700000" algn="tl">
                    <a:srgbClr val="000000">
                      <a:alpha val="43137"/>
                    </a:srgbClr>
                  </a:outerShdw>
                </a:effectLst>
              </a:rPr>
              <a:t>1-N WFEs / 1-N App Servers / 1 SQL Instance</a:t>
            </a:r>
          </a:p>
          <a:p>
            <a:r>
              <a:rPr lang="en-US" sz="2000" dirty="0" smtClean="0">
                <a:effectLst>
                  <a:outerShdw blurRad="38100" dist="38100" dir="2700000" algn="tl">
                    <a:srgbClr val="000000">
                      <a:alpha val="43137"/>
                    </a:srgbClr>
                  </a:outerShdw>
                </a:effectLst>
              </a:rPr>
              <a:t>Most common Enterprise configuration</a:t>
            </a:r>
          </a:p>
          <a:p>
            <a:r>
              <a:rPr lang="en-US" sz="2000" dirty="0" smtClean="0">
                <a:effectLst>
                  <a:outerShdw blurRad="38100" dist="38100" dir="2700000" algn="tl">
                    <a:srgbClr val="000000">
                      <a:alpha val="43137"/>
                    </a:srgbClr>
                  </a:outerShdw>
                </a:effectLst>
              </a:rPr>
              <a:t>Support 20-50k </a:t>
            </a:r>
            <a:r>
              <a:rPr lang="en-US" sz="2000" dirty="0">
                <a:effectLst>
                  <a:outerShdw blurRad="38100" dist="38100" dir="2700000" algn="tl">
                    <a:srgbClr val="000000">
                      <a:alpha val="43137"/>
                    </a:srgbClr>
                  </a:outerShdw>
                </a:effectLst>
              </a:rPr>
              <a:t>users (</a:t>
            </a:r>
            <a:r>
              <a:rPr lang="en-US" sz="2000" i="1" dirty="0" smtClean="0">
                <a:effectLst>
                  <a:outerShdw blurRad="38100" dist="38100" dir="2700000" algn="tl">
                    <a:srgbClr val="000000">
                      <a:alpha val="43137"/>
                    </a:srgbClr>
                  </a:outerShdw>
                </a:effectLst>
              </a:rPr>
              <a:t>Probably – we’re still in Beta </a:t>
            </a:r>
            <a:r>
              <a:rPr lang="en-US" sz="2000" i="1" dirty="0" smtClean="0">
                <a:effectLst>
                  <a:outerShdw blurRad="38100" dist="38100" dir="2700000" algn="tl">
                    <a:srgbClr val="000000">
                      <a:alpha val="43137"/>
                    </a:srgbClr>
                  </a:outerShdw>
                </a:effectLst>
                <a:sym typeface="Wingdings" pitchFamily="2" charset="2"/>
              </a:rPr>
              <a:t> </a:t>
            </a:r>
            <a:r>
              <a:rPr lang="en-US" sz="2000" dirty="0" smtClean="0">
                <a:effectLst>
                  <a:outerShdw blurRad="38100" dist="38100" dir="2700000" algn="tl">
                    <a:srgbClr val="000000">
                      <a:alpha val="43137"/>
                    </a:srgbClr>
                  </a:outerShdw>
                </a:effectLst>
              </a:rPr>
              <a:t>) </a:t>
            </a:r>
          </a:p>
          <a:p>
            <a:pPr lvl="1"/>
            <a:endParaRPr lang="en-US" sz="1800" dirty="0" smtClean="0">
              <a:effectLst>
                <a:outerShdw blurRad="38100" dist="38100" dir="2700000" algn="tl">
                  <a:srgbClr val="000000">
                    <a:alpha val="43137"/>
                  </a:srgbClr>
                </a:outerShdw>
              </a:effectLst>
            </a:endParaRPr>
          </a:p>
          <a:p>
            <a:endParaRPr lang="en-US" sz="2000" dirty="0" smtClean="0">
              <a:effectLst>
                <a:outerShdw blurRad="38100" dist="38100" dir="2700000" algn="tl">
                  <a:srgbClr val="000000">
                    <a:alpha val="43137"/>
                  </a:srgbClr>
                </a:outerShdw>
              </a:effectLst>
            </a:endParaRPr>
          </a:p>
          <a:p>
            <a:endParaRPr lang="en-US" sz="2000" dirty="0">
              <a:effectLst>
                <a:outerShdw blurRad="38100" dist="38100" dir="2700000" algn="tl">
                  <a:srgbClr val="000000">
                    <a:alpha val="43137"/>
                  </a:srgbClr>
                </a:outerShdw>
              </a:effectLst>
            </a:endParaRPr>
          </a:p>
        </p:txBody>
      </p:sp>
      <p:sp>
        <p:nvSpPr>
          <p:cNvPr id="5122" name="Rectangle 2"/>
          <p:cNvSpPr>
            <a:spLocks noChangeArrowheads="1"/>
          </p:cNvSpPr>
          <p:nvPr/>
        </p:nvSpPr>
        <p:spPr bwMode="auto">
          <a:xfrm>
            <a:off x="179947" y="-184666"/>
            <a:ext cx="17307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dirty="0">
              <a:solidFill>
                <a:srgbClr val="FFFFFF"/>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1627" y="2684301"/>
            <a:ext cx="5495973" cy="37474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96543"/>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tx2"/>
                </a:solidFill>
                <a:effectLst>
                  <a:outerShdw blurRad="38100" dist="38100" dir="2700000" algn="tl">
                    <a:srgbClr val="000000">
                      <a:alpha val="43137"/>
                    </a:srgbClr>
                  </a:outerShdw>
                </a:effectLst>
              </a:rPr>
              <a:t>SharePoint 2010: Standard Architectures</a:t>
            </a:r>
            <a:br>
              <a:rPr lang="en-US" sz="4000" dirty="0" smtClean="0">
                <a:solidFill>
                  <a:schemeClr val="tx2"/>
                </a:solidFill>
                <a:effectLst>
                  <a:outerShdw blurRad="38100" dist="38100" dir="2700000" algn="tl">
                    <a:srgbClr val="000000">
                      <a:alpha val="43137"/>
                    </a:srgbClr>
                  </a:outerShdw>
                </a:effectLst>
              </a:rPr>
            </a:br>
            <a:r>
              <a:rPr lang="en-US" sz="4000" i="1" dirty="0" smtClean="0">
                <a:solidFill>
                  <a:schemeClr val="tx2"/>
                </a:solidFill>
                <a:effectLst>
                  <a:outerShdw blurRad="38100" dist="38100" dir="2700000" algn="tl">
                    <a:srgbClr val="000000">
                      <a:alpha val="43137"/>
                    </a:srgbClr>
                  </a:outerShdw>
                </a:effectLst>
              </a:rPr>
              <a:t>Large</a:t>
            </a:r>
            <a:r>
              <a:rPr lang="en-US" sz="4000" dirty="0" smtClean="0">
                <a:solidFill>
                  <a:schemeClr val="tx2"/>
                </a:solidFill>
                <a:effectLst>
                  <a:outerShdw blurRad="38100" dist="38100" dir="2700000" algn="tl">
                    <a:srgbClr val="000000">
                      <a:alpha val="43137"/>
                    </a:srgbClr>
                  </a:outerShdw>
                </a:effectLst>
              </a:rPr>
              <a:t> Farm Topologies</a:t>
            </a:r>
            <a:endParaRPr lang="en-US" sz="3600"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28596" y="1428736"/>
            <a:ext cx="8186766" cy="984885"/>
          </a:xfrm>
        </p:spPr>
        <p:txBody>
          <a:bodyPr>
            <a:normAutofit/>
          </a:bodyPr>
          <a:lstStyle/>
          <a:p>
            <a:r>
              <a:rPr lang="en-US" dirty="0" smtClean="0">
                <a:effectLst>
                  <a:outerShdw blurRad="38100" dist="38100" dir="2700000" algn="tl">
                    <a:srgbClr val="000000">
                      <a:alpha val="43137"/>
                    </a:srgbClr>
                  </a:outerShdw>
                </a:effectLst>
              </a:rPr>
              <a:t>Multiple SQL Instances</a:t>
            </a:r>
          </a:p>
          <a:p>
            <a:r>
              <a:rPr lang="en-US" dirty="0" smtClean="0">
                <a:effectLst>
                  <a:outerShdw blurRad="38100" dist="38100" dir="2700000" algn="tl">
                    <a:srgbClr val="000000">
                      <a:alpha val="43137"/>
                    </a:srgbClr>
                  </a:outerShdw>
                </a:effectLst>
              </a:rPr>
              <a:t>Large Farms can have multiple groups</a:t>
            </a:r>
            <a:endParaRPr lang="en-US" dirty="0">
              <a:effectLst>
                <a:outerShdw blurRad="38100" dist="38100" dir="2700000" algn="tl">
                  <a:srgbClr val="000000">
                    <a:alpha val="43137"/>
                  </a:srgbClr>
                </a:outerShdw>
              </a:effectLst>
            </a:endParaRPr>
          </a:p>
        </p:txBody>
      </p:sp>
      <p:sp>
        <p:nvSpPr>
          <p:cNvPr id="4098"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FFFFFF"/>
              </a:solidFill>
              <a:effectLst>
                <a:outerShdw blurRad="38100" dist="38100" dir="2700000" algn="tl">
                  <a:srgbClr val="000000">
                    <a:alpha val="43137"/>
                  </a:srgbClr>
                </a:outerShdw>
              </a:effectLst>
            </a:endParaRPr>
          </a:p>
        </p:txBody>
      </p:sp>
      <p:pic>
        <p:nvPicPr>
          <p:cNvPr id="798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4414" y="2590800"/>
            <a:ext cx="6857998" cy="37033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9811367"/>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97196"/>
          </a:xfrm>
        </p:spPr>
        <p:txBody>
          <a:bodyPr>
            <a:normAutofit/>
          </a:bodyPr>
          <a:lstStyle/>
          <a:p>
            <a:r>
              <a:rPr lang="en-US" sz="3600" dirty="0" smtClean="0">
                <a:solidFill>
                  <a:schemeClr val="tx2"/>
                </a:solidFill>
                <a:effectLst>
                  <a:outerShdw blurRad="38100" dist="38100" dir="2700000" algn="tl">
                    <a:srgbClr val="000000">
                      <a:alpha val="43137"/>
                    </a:srgbClr>
                  </a:outerShdw>
                </a:effectLst>
              </a:rPr>
              <a:t>SharePoint 2010: Standard Architectures</a:t>
            </a:r>
            <a:br>
              <a:rPr lang="en-US" sz="3600" dirty="0" smtClean="0">
                <a:solidFill>
                  <a:schemeClr val="tx2"/>
                </a:solidFill>
                <a:effectLst>
                  <a:outerShdw blurRad="38100" dist="38100" dir="2700000" algn="tl">
                    <a:srgbClr val="000000">
                      <a:alpha val="43137"/>
                    </a:srgbClr>
                  </a:outerShdw>
                </a:effectLst>
              </a:rPr>
            </a:br>
            <a:r>
              <a:rPr lang="en-US" sz="3600" i="1" dirty="0" smtClean="0">
                <a:solidFill>
                  <a:schemeClr val="tx2"/>
                </a:solidFill>
                <a:effectLst>
                  <a:outerShdw blurRad="38100" dist="38100" dir="2700000" algn="tl">
                    <a:srgbClr val="000000">
                      <a:alpha val="43137"/>
                    </a:srgbClr>
                  </a:outerShdw>
                </a:effectLst>
              </a:rPr>
              <a:t>Sample - Very Large Farm Design</a:t>
            </a:r>
            <a:endParaRPr lang="en-US" sz="36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0034" y="1428736"/>
            <a:ext cx="8229600" cy="3151632"/>
          </a:xfrm>
        </p:spPr>
        <p:txBody>
          <a:bodyPr/>
          <a:lstStyle/>
          <a:p>
            <a:r>
              <a:rPr lang="en-US" dirty="0" smtClean="0">
                <a:effectLst>
                  <a:outerShdw blurRad="38100" dist="38100" dir="2700000" algn="tl">
                    <a:srgbClr val="000000">
                      <a:alpha val="43137"/>
                    </a:srgbClr>
                  </a:outerShdw>
                </a:effectLst>
              </a:rPr>
              <a:t>3 Groups in Front Tier – 10 Servers</a:t>
            </a:r>
          </a:p>
          <a:p>
            <a:r>
              <a:rPr lang="en-US" dirty="0" smtClean="0">
                <a:effectLst>
                  <a:outerShdw blurRad="38100" dist="38100" dir="2700000" algn="tl">
                    <a:srgbClr val="000000">
                      <a:alpha val="43137"/>
                    </a:srgbClr>
                  </a:outerShdw>
                </a:effectLst>
              </a:rPr>
              <a:t>3 Groups in App Tier – 11 Servers</a:t>
            </a:r>
          </a:p>
          <a:p>
            <a:r>
              <a:rPr lang="en-US" dirty="0" smtClean="0">
                <a:effectLst>
                  <a:outerShdw blurRad="38100" dist="38100" dir="2700000" algn="tl">
                    <a:srgbClr val="000000">
                      <a:alpha val="43137"/>
                    </a:srgbClr>
                  </a:outerShdw>
                </a:effectLst>
              </a:rPr>
              <a:t>1 SQL Tier – 6 Servers</a:t>
            </a:r>
          </a:p>
          <a:p>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pPr>
              <a:buNone/>
            </a:pPr>
            <a:endParaRPr lang="en-US" dirty="0">
              <a:effectLst>
                <a:outerShdw blurRad="38100" dist="38100" dir="2700000" algn="tl">
                  <a:srgbClr val="000000">
                    <a:alpha val="43137"/>
                  </a:srgbClr>
                </a:outerShdw>
              </a:effectLst>
            </a:endParaRPr>
          </a:p>
        </p:txBody>
      </p:sp>
      <p:pic>
        <p:nvPicPr>
          <p:cNvPr id="80898" name="Picture 2"/>
          <p:cNvPicPr>
            <a:picLocks noChangeAspect="1" noChangeArrowheads="1"/>
          </p:cNvPicPr>
          <p:nvPr/>
        </p:nvPicPr>
        <p:blipFill>
          <a:blip r:embed="rId3"/>
          <a:srcRect/>
          <a:stretch>
            <a:fillRect/>
          </a:stretch>
        </p:blipFill>
        <p:spPr bwMode="auto">
          <a:xfrm>
            <a:off x="214282" y="3124200"/>
            <a:ext cx="8771467" cy="2819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1765685"/>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SharePoint 2010:</a:t>
            </a:r>
            <a:br>
              <a:rPr lang="en-US" dirty="0" smtClean="0">
                <a:effectLst>
                  <a:outerShdw blurRad="38100" dist="38100" dir="2700000" algn="tl">
                    <a:srgbClr val="000000">
                      <a:alpha val="43137"/>
                    </a:srgbClr>
                  </a:outerShdw>
                </a:effectLst>
              </a:rPr>
            </a:br>
            <a:r>
              <a:rPr lang="en-US" i="1" dirty="0" smtClean="0">
                <a:effectLst>
                  <a:outerShdw blurRad="38100" dist="38100" dir="2700000" algn="tl">
                    <a:srgbClr val="000000">
                      <a:alpha val="43137"/>
                    </a:srgbClr>
                  </a:outerShdw>
                </a:effectLst>
              </a:rPr>
              <a:t>Search Topologies</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037971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normAutofit/>
          </a:bodyPr>
          <a:lstStyle/>
          <a:p>
            <a:r>
              <a:rPr lang="en-US" sz="4400" dirty="0" smtClean="0">
                <a:solidFill>
                  <a:schemeClr val="tx2"/>
                </a:solidFill>
                <a:effectLst>
                  <a:outerShdw blurRad="38100" dist="38100" dir="2700000" algn="tl">
                    <a:srgbClr val="000000">
                      <a:alpha val="43137"/>
                    </a:srgbClr>
                  </a:outerShdw>
                </a:effectLst>
              </a:rPr>
              <a:t>SharePoint 2010: Search Concepts</a:t>
            </a:r>
            <a:endParaRPr lang="en-US" sz="4400"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219200"/>
            <a:ext cx="8382000" cy="4844403"/>
          </a:xfrm>
        </p:spPr>
        <p:txBody>
          <a:bodyPr>
            <a:normAutofit/>
          </a:bodyPr>
          <a:lstStyle/>
          <a:p>
            <a:r>
              <a:rPr lang="en-US" dirty="0" smtClean="0">
                <a:solidFill>
                  <a:schemeClr val="tx2"/>
                </a:solidFill>
                <a:effectLst>
                  <a:outerShdw blurRad="38100" dist="38100" dir="2700000" algn="tl">
                    <a:srgbClr val="000000">
                      <a:alpha val="43137"/>
                    </a:srgbClr>
                  </a:outerShdw>
                </a:effectLst>
              </a:rPr>
              <a:t>Administration</a:t>
            </a:r>
          </a:p>
          <a:p>
            <a:pPr lvl="1"/>
            <a:r>
              <a:rPr lang="en-US" dirty="0" smtClean="0">
                <a:effectLst>
                  <a:outerShdw blurRad="38100" dist="38100" dir="2700000" algn="tl">
                    <a:srgbClr val="000000">
                      <a:alpha val="43137"/>
                    </a:srgbClr>
                  </a:outerShdw>
                </a:effectLst>
              </a:rPr>
              <a:t>Administration component</a:t>
            </a:r>
          </a:p>
          <a:p>
            <a:pPr lvl="1"/>
            <a:r>
              <a:rPr lang="en-US" dirty="0" smtClean="0">
                <a:effectLst>
                  <a:outerShdw blurRad="38100" dist="38100" dir="2700000" algn="tl">
                    <a:srgbClr val="000000">
                      <a:alpha val="43137"/>
                    </a:srgbClr>
                  </a:outerShdw>
                </a:effectLst>
              </a:rPr>
              <a:t>Administration database</a:t>
            </a:r>
          </a:p>
          <a:p>
            <a:r>
              <a:rPr lang="en-US" dirty="0" smtClean="0">
                <a:solidFill>
                  <a:schemeClr val="tx2"/>
                </a:solidFill>
                <a:effectLst>
                  <a:outerShdw blurRad="38100" dist="38100" dir="2700000" algn="tl">
                    <a:srgbClr val="000000">
                      <a:alpha val="43137"/>
                    </a:srgbClr>
                  </a:outerShdw>
                </a:effectLst>
              </a:rPr>
              <a:t>Query</a:t>
            </a:r>
          </a:p>
          <a:p>
            <a:pPr lvl="1"/>
            <a:r>
              <a:rPr lang="en-US" dirty="0" smtClean="0">
                <a:effectLst>
                  <a:outerShdw blurRad="38100" dist="38100" dir="2700000" algn="tl">
                    <a:srgbClr val="000000">
                      <a:alpha val="43137"/>
                    </a:srgbClr>
                  </a:outerShdw>
                </a:effectLst>
              </a:rPr>
              <a:t>Query component</a:t>
            </a:r>
          </a:p>
          <a:p>
            <a:pPr lvl="1"/>
            <a:r>
              <a:rPr lang="en-US" dirty="0" smtClean="0">
                <a:effectLst>
                  <a:outerShdw blurRad="38100" dist="38100" dir="2700000" algn="tl">
                    <a:srgbClr val="000000">
                      <a:alpha val="43137"/>
                    </a:srgbClr>
                  </a:outerShdw>
                </a:effectLst>
              </a:rPr>
              <a:t>Index Partition</a:t>
            </a:r>
          </a:p>
          <a:p>
            <a:pPr lvl="1"/>
            <a:r>
              <a:rPr lang="en-US" dirty="0" smtClean="0">
                <a:effectLst>
                  <a:outerShdw blurRad="38100" dist="38100" dir="2700000" algn="tl">
                    <a:srgbClr val="000000">
                      <a:alpha val="43137"/>
                    </a:srgbClr>
                  </a:outerShdw>
                </a:effectLst>
              </a:rPr>
              <a:t>Property Database</a:t>
            </a:r>
          </a:p>
          <a:p>
            <a:r>
              <a:rPr lang="en-US" dirty="0" smtClean="0">
                <a:solidFill>
                  <a:schemeClr val="tx2"/>
                </a:solidFill>
                <a:effectLst>
                  <a:outerShdw blurRad="38100" dist="38100" dir="2700000" algn="tl">
                    <a:srgbClr val="000000">
                      <a:alpha val="43137"/>
                    </a:srgbClr>
                  </a:outerShdw>
                </a:effectLst>
              </a:rPr>
              <a:t>Crawl</a:t>
            </a:r>
          </a:p>
          <a:p>
            <a:pPr lvl="1"/>
            <a:r>
              <a:rPr lang="en-US" dirty="0" smtClean="0">
                <a:effectLst>
                  <a:outerShdw blurRad="38100" dist="38100" dir="2700000" algn="tl">
                    <a:srgbClr val="000000">
                      <a:alpha val="43137"/>
                    </a:srgbClr>
                  </a:outerShdw>
                </a:effectLst>
              </a:rPr>
              <a:t>Crawl Component</a:t>
            </a:r>
          </a:p>
          <a:p>
            <a:pPr lvl="1"/>
            <a:r>
              <a:rPr lang="en-US" dirty="0" smtClean="0">
                <a:effectLst>
                  <a:outerShdw blurRad="38100" dist="38100" dir="2700000" algn="tl">
                    <a:srgbClr val="000000">
                      <a:alpha val="43137"/>
                    </a:srgbClr>
                  </a:outerShdw>
                </a:effectLst>
              </a:rPr>
              <a:t>Crawl Database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2563332"/>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tx2"/>
                </a:solidFill>
                <a:effectLst>
                  <a:outerShdw blurRad="38100" dist="38100" dir="2700000" algn="tl">
                    <a:srgbClr val="000000">
                      <a:alpha val="43137"/>
                    </a:srgbClr>
                  </a:outerShdw>
                </a:effectLst>
              </a:rPr>
              <a:t>SharePoint 2010: Search Topologies</a:t>
            </a:r>
            <a:br>
              <a:rPr lang="en-US" sz="4000" dirty="0" smtClean="0">
                <a:solidFill>
                  <a:schemeClr val="tx2"/>
                </a:solidFill>
                <a:effectLst>
                  <a:outerShdw blurRad="38100" dist="38100" dir="2700000" algn="tl">
                    <a:srgbClr val="000000">
                      <a:alpha val="43137"/>
                    </a:srgbClr>
                  </a:outerShdw>
                </a:effectLst>
              </a:rPr>
            </a:br>
            <a:r>
              <a:rPr lang="en-US" sz="4000" i="1" dirty="0" smtClean="0">
                <a:solidFill>
                  <a:schemeClr val="tx2"/>
                </a:solidFill>
                <a:effectLst>
                  <a:outerShdw blurRad="38100" dist="38100" dir="2700000" algn="tl">
                    <a:srgbClr val="000000">
                      <a:alpha val="43137"/>
                    </a:srgbClr>
                  </a:outerShdw>
                </a:effectLst>
              </a:rPr>
              <a:t>Small Farm</a:t>
            </a:r>
            <a:endParaRPr lang="en-US" sz="44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329114" cy="4525963"/>
          </a:xfrm>
        </p:spPr>
        <p:txBody>
          <a:bodyPr>
            <a:normAutofit/>
          </a:bodyPr>
          <a:lstStyle/>
          <a:p>
            <a:r>
              <a:rPr lang="en-US" sz="2800" dirty="0" smtClean="0">
                <a:effectLst>
                  <a:outerShdw blurRad="38100" dist="38100" dir="2700000" algn="tl">
                    <a:srgbClr val="000000">
                      <a:alpha val="43137"/>
                    </a:srgbClr>
                  </a:outerShdw>
                </a:effectLst>
              </a:rPr>
              <a:t>Up to ~10 M Items</a:t>
            </a:r>
          </a:p>
          <a:p>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Web Server and Query Server on same boxes</a:t>
            </a:r>
            <a:br>
              <a:rPr lang="en-US" sz="2800" dirty="0" smtClean="0">
                <a:effectLst>
                  <a:outerShdw blurRad="38100" dist="38100" dir="2700000" algn="tl">
                    <a:srgbClr val="000000">
                      <a:alpha val="43137"/>
                    </a:srgbClr>
                  </a:outerShdw>
                </a:effectLst>
              </a:rPr>
            </a:br>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2 index partitions,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1a active – 1b passive</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 </a:t>
            </a:r>
          </a:p>
          <a:p>
            <a:r>
              <a:rPr lang="en-US" sz="2800" dirty="0" smtClean="0">
                <a:effectLst>
                  <a:outerShdw blurRad="38100" dist="38100" dir="2700000" algn="tl">
                    <a:srgbClr val="000000">
                      <a:alpha val="43137"/>
                    </a:srgbClr>
                  </a:outerShdw>
                </a:effectLst>
              </a:rPr>
              <a:t>Index server not redundant</a:t>
            </a:r>
          </a:p>
          <a:p>
            <a:pPr>
              <a:buNone/>
            </a:pPr>
            <a:endParaRPr lang="en-US" sz="2800" dirty="0">
              <a:effectLst>
                <a:outerShdw blurRad="38100" dist="38100" dir="2700000" algn="tl">
                  <a:srgbClr val="000000">
                    <a:alpha val="43137"/>
                  </a:srgbClr>
                </a:outerShdw>
              </a:effectLst>
            </a:endParaRPr>
          </a:p>
        </p:txBody>
      </p:sp>
      <p:pic>
        <p:nvPicPr>
          <p:cNvPr id="6" name="Picture 5"/>
          <p:cNvPicPr/>
          <p:nvPr/>
        </p:nvPicPr>
        <p:blipFill>
          <a:blip r:embed="rId3"/>
          <a:srcRect/>
          <a:stretch>
            <a:fillRect/>
          </a:stretch>
        </p:blipFill>
        <p:spPr bwMode="auto">
          <a:xfrm>
            <a:off x="4667250" y="1676400"/>
            <a:ext cx="4095750" cy="396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5900637"/>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normAutofit/>
          </a:bodyPr>
          <a:lstStyle/>
          <a:p>
            <a:r>
              <a:rPr lang="en-US" sz="3600" dirty="0" smtClean="0">
                <a:solidFill>
                  <a:schemeClr val="tx2"/>
                </a:solidFill>
                <a:effectLst>
                  <a:outerShdw blurRad="38100" dist="38100" dir="2700000" algn="tl">
                    <a:srgbClr val="000000">
                      <a:alpha val="43137"/>
                    </a:srgbClr>
                  </a:outerShdw>
                </a:effectLst>
              </a:rPr>
              <a:t>SharePoint 2010: Search Topologies </a:t>
            </a:r>
            <a:br>
              <a:rPr lang="en-US" sz="3600" dirty="0" smtClean="0">
                <a:solidFill>
                  <a:schemeClr val="tx2"/>
                </a:solidFill>
                <a:effectLst>
                  <a:outerShdw blurRad="38100" dist="38100" dir="2700000" algn="tl">
                    <a:srgbClr val="000000">
                      <a:alpha val="43137"/>
                    </a:srgbClr>
                  </a:outerShdw>
                </a:effectLst>
              </a:rPr>
            </a:br>
            <a:r>
              <a:rPr lang="en-US" sz="3600" i="1" dirty="0" smtClean="0">
                <a:solidFill>
                  <a:schemeClr val="tx2"/>
                </a:solidFill>
                <a:effectLst>
                  <a:outerShdw blurRad="38100" dist="38100" dir="2700000" algn="tl">
                    <a:srgbClr val="000000">
                      <a:alpha val="43137"/>
                    </a:srgbClr>
                  </a:outerShdw>
                </a:effectLst>
              </a:rPr>
              <a:t>Medium Farm</a:t>
            </a:r>
            <a:endParaRPr lang="en-US" sz="36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3962400" cy="4955203"/>
          </a:xfrm>
        </p:spPr>
        <p:txBody>
          <a:bodyPr>
            <a:normAutofit/>
          </a:bodyPr>
          <a:lstStyle/>
          <a:p>
            <a:r>
              <a:rPr lang="en-US" sz="2800" dirty="0" smtClean="0">
                <a:effectLst>
                  <a:outerShdw blurRad="38100" dist="38100" dir="2700000" algn="tl">
                    <a:srgbClr val="000000">
                      <a:alpha val="43137"/>
                    </a:srgbClr>
                  </a:outerShdw>
                </a:effectLst>
              </a:rPr>
              <a:t>Up to ~50 Million Items</a:t>
            </a:r>
          </a:p>
          <a:p>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2 index partitions (both redundant)</a:t>
            </a:r>
          </a:p>
          <a:p>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Redundant Indexer</a:t>
            </a:r>
          </a:p>
          <a:p>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1 Crawl Database</a:t>
            </a:r>
          </a:p>
          <a:p>
            <a:endParaRPr lang="en-US" sz="2800" dirty="0" smtClean="0">
              <a:effectLst>
                <a:outerShdw blurRad="38100" dist="38100" dir="2700000" algn="tl">
                  <a:srgbClr val="000000">
                    <a:alpha val="43137"/>
                  </a:srgbClr>
                </a:outerShdw>
              </a:effectLst>
            </a:endParaRPr>
          </a:p>
          <a:p>
            <a:r>
              <a:rPr lang="en-US" sz="2800" dirty="0" smtClean="0">
                <a:effectLst>
                  <a:outerShdw blurRad="38100" dist="38100" dir="2700000" algn="tl">
                    <a:srgbClr val="000000">
                      <a:alpha val="43137"/>
                    </a:srgbClr>
                  </a:outerShdw>
                </a:effectLst>
              </a:rPr>
              <a:t>1 Property Database</a:t>
            </a:r>
            <a:endParaRPr lang="en-US" sz="2800"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srcRect/>
          <a:stretch>
            <a:fillRect/>
          </a:stretch>
        </p:blipFill>
        <p:spPr bwMode="auto">
          <a:xfrm>
            <a:off x="4397745" y="1571612"/>
            <a:ext cx="4355731" cy="4448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2708404"/>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2"/>
                </a:solidFill>
                <a:effectLst>
                  <a:outerShdw blurRad="38100" dist="38100" dir="2700000" algn="tl">
                    <a:srgbClr val="000000">
                      <a:alpha val="43137"/>
                    </a:srgbClr>
                  </a:outerShdw>
                </a:effectLst>
              </a:rPr>
              <a:t>SharePoint 2010: Search Topologies</a:t>
            </a:r>
            <a:br>
              <a:rPr lang="en-US" sz="3600" dirty="0" smtClean="0">
                <a:solidFill>
                  <a:schemeClr val="tx2"/>
                </a:solidFill>
                <a:effectLst>
                  <a:outerShdw blurRad="38100" dist="38100" dir="2700000" algn="tl">
                    <a:srgbClr val="000000">
                      <a:alpha val="43137"/>
                    </a:srgbClr>
                  </a:outerShdw>
                </a:effectLst>
              </a:rPr>
            </a:br>
            <a:r>
              <a:rPr lang="en-US" sz="3600" i="1" dirty="0" smtClean="0">
                <a:solidFill>
                  <a:schemeClr val="tx2"/>
                </a:solidFill>
                <a:effectLst>
                  <a:outerShdw blurRad="38100" dist="38100" dir="2700000" algn="tl">
                    <a:srgbClr val="000000">
                      <a:alpha val="43137"/>
                    </a:srgbClr>
                  </a:outerShdw>
                </a:effectLst>
              </a:rPr>
              <a:t>Medium / Large Farm</a:t>
            </a:r>
            <a:endParaRPr lang="en-US" sz="36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295400"/>
            <a:ext cx="8229600" cy="1526572"/>
          </a:xfrm>
        </p:spPr>
        <p:txBody>
          <a:bodyPr>
            <a:normAutofit/>
          </a:bodyPr>
          <a:lstStyle/>
          <a:p>
            <a:r>
              <a:rPr lang="en-US" dirty="0" smtClean="0">
                <a:effectLst>
                  <a:outerShdw blurRad="38100" dist="38100" dir="2700000" algn="tl">
                    <a:srgbClr val="000000">
                      <a:alpha val="43137"/>
                    </a:srgbClr>
                  </a:outerShdw>
                </a:effectLst>
              </a:rPr>
              <a:t>Up to 100 Million Items</a:t>
            </a:r>
          </a:p>
          <a:p>
            <a:r>
              <a:rPr lang="en-US" dirty="0" smtClean="0">
                <a:effectLst>
                  <a:outerShdw blurRad="38100" dist="38100" dir="2700000" algn="tl">
                    <a:srgbClr val="000000">
                      <a:alpha val="43137"/>
                    </a:srgbClr>
                  </a:outerShdw>
                </a:effectLst>
              </a:rPr>
              <a:t>10 Search Servers</a:t>
            </a:r>
          </a:p>
          <a:p>
            <a:r>
              <a:rPr lang="en-US" dirty="0" smtClean="0">
                <a:effectLst>
                  <a:outerShdw blurRad="38100" dist="38100" dir="2700000" algn="tl">
                    <a:srgbClr val="000000">
                      <a:alpha val="43137"/>
                    </a:srgbClr>
                  </a:outerShdw>
                </a:effectLst>
              </a:rPr>
              <a:t>All Crawlers Redundant</a:t>
            </a:r>
            <a:endParaRPr lang="en-US"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9085" y="2909338"/>
            <a:ext cx="6801915" cy="3520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467348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normAutofit fontScale="90000"/>
          </a:bodyPr>
          <a:lstStyle/>
          <a:p>
            <a:r>
              <a:rPr lang="en-US" sz="4900" dirty="0" smtClean="0">
                <a:solidFill>
                  <a:schemeClr val="tx2"/>
                </a:solidFill>
                <a:effectLst>
                  <a:outerShdw blurRad="38100" dist="38100" dir="2700000" algn="tl">
                    <a:srgbClr val="000000">
                      <a:alpha val="43137"/>
                    </a:srgbClr>
                  </a:outerShdw>
                </a:effectLst>
              </a:rPr>
              <a:t>SharePoint 2010 Architecture</a:t>
            </a:r>
            <a:br>
              <a:rPr lang="en-US" sz="4900" dirty="0" smtClean="0">
                <a:solidFill>
                  <a:schemeClr val="tx2"/>
                </a:solidFill>
                <a:effectLst>
                  <a:outerShdw blurRad="38100" dist="38100" dir="2700000" algn="tl">
                    <a:srgbClr val="000000">
                      <a:alpha val="43137"/>
                    </a:srgbClr>
                  </a:outerShdw>
                </a:effectLst>
              </a:rPr>
            </a:br>
            <a:r>
              <a:rPr lang="en-US" sz="3100" i="1" dirty="0" smtClean="0">
                <a:solidFill>
                  <a:schemeClr val="tx2"/>
                </a:solidFill>
                <a:effectLst>
                  <a:outerShdw blurRad="38100" dist="38100" dir="2700000" algn="tl">
                    <a:srgbClr val="000000">
                      <a:alpha val="43137"/>
                    </a:srgbClr>
                  </a:outerShdw>
                </a:effectLst>
              </a:rPr>
              <a:t>More Scalable</a:t>
            </a:r>
            <a:endParaRPr lang="en-US" sz="44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447799"/>
            <a:ext cx="8382000" cy="4481227"/>
          </a:xfrm>
        </p:spPr>
        <p:txBody>
          <a:bodyPr>
            <a:normAutofit/>
          </a:bodyPr>
          <a:lstStyle/>
          <a:p>
            <a:r>
              <a:rPr lang="en-US" dirty="0" smtClean="0">
                <a:effectLst>
                  <a:outerShdw blurRad="38100" dist="38100" dir="2700000" algn="tl">
                    <a:srgbClr val="000000">
                      <a:alpha val="43137"/>
                    </a:srgbClr>
                  </a:outerShdw>
                </a:effectLst>
              </a:rPr>
              <a:t>Significant work invested in</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SQL (to eliminate locks, etc.)</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New Service model  and Timer job affinity allows server “grouping”</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Extensive performance and reliability testing</a:t>
            </a:r>
            <a:br>
              <a:rPr lang="en-US" dirty="0" smtClean="0">
                <a:effectLst>
                  <a:outerShdw blurRad="38100" dist="38100" dir="2700000" algn="tl">
                    <a:srgbClr val="000000">
                      <a:alpha val="43137"/>
                    </a:srgbClr>
                  </a:outerShdw>
                </a:effectLst>
              </a:rPr>
            </a:b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Highly scalable Search Architecture</a:t>
            </a:r>
          </a:p>
        </p:txBody>
      </p:sp>
      <p:pic>
        <p:nvPicPr>
          <p:cNvPr id="4505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988167"/>
            <a:ext cx="2743200" cy="11284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7756442"/>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rPr>
              <a:t>SharePoint 2010:</a:t>
            </a:r>
            <a:br>
              <a:rPr lang="en-US" dirty="0" smtClean="0">
                <a:effectLst>
                  <a:outerShdw blurRad="38100" dist="38100" dir="2700000" algn="tl">
                    <a:srgbClr val="000000">
                      <a:alpha val="43137"/>
                    </a:srgbClr>
                  </a:outerShdw>
                </a:effectLst>
              </a:rPr>
            </a:br>
            <a:r>
              <a:rPr lang="en-US" i="1" dirty="0" smtClean="0">
                <a:effectLst>
                  <a:outerShdw blurRad="38100" dist="38100" dir="2700000" algn="tl">
                    <a:srgbClr val="000000">
                      <a:alpha val="43137"/>
                    </a:srgbClr>
                  </a:outerShdw>
                </a:effectLst>
              </a:rPr>
              <a:t>Service Application Architecture</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89133"/>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997196"/>
          </a:xfrm>
        </p:spPr>
        <p:txBody>
          <a:bodyPr>
            <a:normAutofit/>
          </a:bodyPr>
          <a:lstStyle/>
          <a:p>
            <a:r>
              <a:rPr lang="en-US" sz="3600" dirty="0" smtClean="0">
                <a:solidFill>
                  <a:schemeClr val="tx2"/>
                </a:solidFill>
                <a:effectLst>
                  <a:outerShdw blurRad="38100" dist="38100" dir="2700000" algn="tl">
                    <a:srgbClr val="000000">
                      <a:alpha val="43137"/>
                    </a:srgbClr>
                  </a:outerShdw>
                </a:effectLst>
              </a:rPr>
              <a:t>SharePoint 2010: Service Applications</a:t>
            </a:r>
            <a:br>
              <a:rPr lang="en-US" sz="3600" dirty="0" smtClean="0">
                <a:solidFill>
                  <a:schemeClr val="tx2"/>
                </a:solidFill>
                <a:effectLst>
                  <a:outerShdw blurRad="38100" dist="38100" dir="2700000" algn="tl">
                    <a:srgbClr val="000000">
                      <a:alpha val="43137"/>
                    </a:srgbClr>
                  </a:outerShdw>
                </a:effectLst>
              </a:rPr>
            </a:br>
            <a:r>
              <a:rPr lang="en-US" sz="3600" i="1" dirty="0" smtClean="0">
                <a:solidFill>
                  <a:schemeClr val="tx2"/>
                </a:solidFill>
                <a:effectLst>
                  <a:outerShdw blurRad="38100" dist="38100" dir="2700000" algn="tl">
                    <a:srgbClr val="000000">
                      <a:alpha val="43137"/>
                    </a:srgbClr>
                  </a:outerShdw>
                </a:effectLst>
              </a:rPr>
              <a:t>Application Model</a:t>
            </a:r>
            <a:endParaRPr lang="en-US" sz="3600" i="1" dirty="0">
              <a:solidFill>
                <a:schemeClr val="tx2"/>
              </a:solidFill>
              <a:effectLst>
                <a:outerShdw blurRad="38100" dist="38100" dir="2700000" algn="tl">
                  <a:srgbClr val="000000">
                    <a:alpha val="43137"/>
                  </a:srgbClr>
                </a:outerShdw>
              </a:effectLst>
            </a:endParaRPr>
          </a:p>
        </p:txBody>
      </p:sp>
      <p:grpSp>
        <p:nvGrpSpPr>
          <p:cNvPr id="3" name="Group 2"/>
          <p:cNvGrpSpPr/>
          <p:nvPr/>
        </p:nvGrpSpPr>
        <p:grpSpPr>
          <a:xfrm>
            <a:off x="215900" y="1328758"/>
            <a:ext cx="4292600" cy="5029200"/>
            <a:chOff x="215900" y="1328758"/>
            <a:chExt cx="4292600" cy="5029200"/>
          </a:xfrm>
        </p:grpSpPr>
        <p:sp>
          <p:nvSpPr>
            <p:cNvPr id="79" name="Rectangle 78"/>
            <p:cNvSpPr/>
            <p:nvPr/>
          </p:nvSpPr>
          <p:spPr>
            <a:xfrm>
              <a:off x="241300" y="1328758"/>
              <a:ext cx="4267200" cy="44323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solidFill>
                  <a:srgbClr val="000000"/>
                </a:solidFill>
                <a:effectLst>
                  <a:outerShdw blurRad="38100" dist="38100" dir="2700000" algn="tl">
                    <a:srgbClr val="000000">
                      <a:alpha val="43137"/>
                    </a:srgbClr>
                  </a:outerShdw>
                </a:effectLst>
              </a:endParaRPr>
            </a:p>
          </p:txBody>
        </p:sp>
        <p:sp>
          <p:nvSpPr>
            <p:cNvPr id="80" name="Rectangle 79"/>
            <p:cNvSpPr/>
            <p:nvPr/>
          </p:nvSpPr>
          <p:spPr>
            <a:xfrm>
              <a:off x="1003300" y="1404958"/>
              <a:ext cx="2971800" cy="1828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solidFill>
                    <a:srgbClr val="000000"/>
                  </a:solidFill>
                  <a:effectLst>
                    <a:outerShdw blurRad="38100" dist="38100" dir="2700000" algn="tl">
                      <a:srgbClr val="000000">
                        <a:alpha val="43137"/>
                      </a:srgbClr>
                    </a:outerShdw>
                  </a:effectLst>
                </a:rPr>
                <a:t>SSP</a:t>
              </a:r>
              <a:endParaRPr lang="en-US" dirty="0">
                <a:solidFill>
                  <a:srgbClr val="000000"/>
                </a:solidFill>
                <a:effectLst>
                  <a:outerShdw blurRad="38100" dist="38100" dir="2700000" algn="tl">
                    <a:srgbClr val="000000">
                      <a:alpha val="43137"/>
                    </a:srgbClr>
                  </a:outerShdw>
                </a:effectLst>
              </a:endParaRPr>
            </a:p>
          </p:txBody>
        </p:sp>
        <p:sp>
          <p:nvSpPr>
            <p:cNvPr id="81" name="TextBox 7"/>
            <p:cNvSpPr txBox="1"/>
            <p:nvPr/>
          </p:nvSpPr>
          <p:spPr>
            <a:xfrm>
              <a:off x="1079500" y="5976958"/>
              <a:ext cx="2819400" cy="3810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FFFFFF"/>
                  </a:solidFill>
                  <a:effectLst>
                    <a:outerShdw blurRad="38100" dist="38100" dir="2700000" algn="tl">
                      <a:srgbClr val="000000">
                        <a:alpha val="43137"/>
                      </a:srgbClr>
                    </a:outerShdw>
                  </a:effectLst>
                </a:rPr>
                <a:t>SharePoint 2007 Model</a:t>
              </a:r>
              <a:endParaRPr lang="en-US" dirty="0">
                <a:solidFill>
                  <a:srgbClr val="FFFFFF"/>
                </a:solidFill>
                <a:effectLst>
                  <a:outerShdw blurRad="38100" dist="38100" dir="2700000" algn="tl">
                    <a:srgbClr val="000000">
                      <a:alpha val="43137"/>
                    </a:srgbClr>
                  </a:outerShdw>
                </a:effectLst>
              </a:endParaRPr>
            </a:p>
          </p:txBody>
        </p:sp>
        <p:sp>
          <p:nvSpPr>
            <p:cNvPr id="82" name="Isosceles Triangle 81"/>
            <p:cNvSpPr/>
            <p:nvPr/>
          </p:nvSpPr>
          <p:spPr>
            <a:xfrm>
              <a:off x="1003300" y="3690958"/>
              <a:ext cx="1371600" cy="1066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rgbClr val="FFFFFF"/>
                  </a:solidFill>
                  <a:effectLst>
                    <a:outerShdw blurRad="38100" dist="38100" dir="2700000" algn="tl">
                      <a:srgbClr val="000000">
                        <a:alpha val="43137"/>
                      </a:srgbClr>
                    </a:outerShdw>
                  </a:effectLst>
                </a:rPr>
                <a:t>http://hrweb/</a:t>
              </a:r>
              <a:endParaRPr lang="en-US" sz="1200" dirty="0">
                <a:solidFill>
                  <a:srgbClr val="FFFFFF"/>
                </a:solidFill>
                <a:effectLst>
                  <a:outerShdw blurRad="38100" dist="38100" dir="2700000" algn="tl">
                    <a:srgbClr val="000000">
                      <a:alpha val="43137"/>
                    </a:srgbClr>
                  </a:outerShdw>
                </a:effectLst>
              </a:endParaRPr>
            </a:p>
          </p:txBody>
        </p:sp>
        <p:sp>
          <p:nvSpPr>
            <p:cNvPr id="83" name="Oval 82"/>
            <p:cNvSpPr/>
            <p:nvPr/>
          </p:nvSpPr>
          <p:spPr>
            <a:xfrm>
              <a:off x="927100" y="5138758"/>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sp>
          <p:nvSpPr>
            <p:cNvPr id="84" name="Oval 83"/>
            <p:cNvSpPr/>
            <p:nvPr/>
          </p:nvSpPr>
          <p:spPr>
            <a:xfrm>
              <a:off x="1460500" y="5138758"/>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sp>
          <p:nvSpPr>
            <p:cNvPr id="85" name="Oval 84"/>
            <p:cNvSpPr/>
            <p:nvPr/>
          </p:nvSpPr>
          <p:spPr>
            <a:xfrm>
              <a:off x="2070100" y="5138758"/>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cxnSp>
          <p:nvCxnSpPr>
            <p:cNvPr id="86" name="Straight Connector 85"/>
            <p:cNvCxnSpPr>
              <a:stCxn id="82" idx="3"/>
              <a:endCxn id="83" idx="0"/>
            </p:cNvCxnSpPr>
            <p:nvPr/>
          </p:nvCxnSpPr>
          <p:spPr>
            <a:xfrm rot="5400000">
              <a:off x="1212850" y="4662508"/>
              <a:ext cx="381000" cy="5715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p:cNvCxnSpPr>
              <a:stCxn id="82" idx="3"/>
              <a:endCxn id="84" idx="0"/>
            </p:cNvCxnSpPr>
            <p:nvPr/>
          </p:nvCxnSpPr>
          <p:spPr>
            <a:xfrm rot="5400000">
              <a:off x="1479550" y="4929208"/>
              <a:ext cx="381000" cy="381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p:cNvCxnSpPr>
              <a:stCxn id="82" idx="3"/>
              <a:endCxn id="85" idx="0"/>
            </p:cNvCxnSpPr>
            <p:nvPr/>
          </p:nvCxnSpPr>
          <p:spPr>
            <a:xfrm rot="16200000" flipH="1">
              <a:off x="1784350" y="4662508"/>
              <a:ext cx="381000" cy="5715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89" name="Cloud 88"/>
            <p:cNvSpPr/>
            <p:nvPr/>
          </p:nvSpPr>
          <p:spPr>
            <a:xfrm>
              <a:off x="1231900" y="1633558"/>
              <a:ext cx="1244600" cy="685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rgbClr val="FFFFFF"/>
                  </a:solidFill>
                  <a:effectLst>
                    <a:outerShdw blurRad="38100" dist="38100" dir="2700000" algn="tl">
                      <a:srgbClr val="000000">
                        <a:alpha val="43137"/>
                      </a:srgbClr>
                    </a:outerShdw>
                  </a:effectLst>
                </a:rPr>
                <a:t>Search</a:t>
              </a:r>
              <a:endParaRPr lang="en-US" sz="1400" dirty="0">
                <a:solidFill>
                  <a:srgbClr val="FFFFFF"/>
                </a:solidFill>
                <a:effectLst>
                  <a:outerShdw blurRad="38100" dist="38100" dir="2700000" algn="tl">
                    <a:srgbClr val="000000">
                      <a:alpha val="43137"/>
                    </a:srgbClr>
                  </a:outerShdw>
                </a:effectLst>
              </a:endParaRPr>
            </a:p>
          </p:txBody>
        </p:sp>
        <p:sp>
          <p:nvSpPr>
            <p:cNvPr id="90" name="Cloud 89"/>
            <p:cNvSpPr/>
            <p:nvPr/>
          </p:nvSpPr>
          <p:spPr>
            <a:xfrm>
              <a:off x="2603500" y="1557358"/>
              <a:ext cx="1143000" cy="609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rgbClr val="FFFFFF"/>
                  </a:solidFill>
                  <a:effectLst>
                    <a:outerShdw blurRad="38100" dist="38100" dir="2700000" algn="tl">
                      <a:srgbClr val="000000">
                        <a:alpha val="43137"/>
                      </a:srgbClr>
                    </a:outerShdw>
                  </a:effectLst>
                </a:rPr>
                <a:t>User</a:t>
              </a:r>
              <a:r>
                <a:rPr lang="en-US" sz="1600" dirty="0" smtClean="0">
                  <a:solidFill>
                    <a:srgbClr val="FFFFFF"/>
                  </a:solidFill>
                  <a:effectLst>
                    <a:outerShdw blurRad="38100" dist="38100" dir="2700000" algn="tl">
                      <a:srgbClr val="000000">
                        <a:alpha val="43137"/>
                      </a:srgbClr>
                    </a:outerShdw>
                  </a:effectLst>
                </a:rPr>
                <a:t> </a:t>
              </a:r>
              <a:r>
                <a:rPr lang="en-US" sz="1200" dirty="0" smtClean="0">
                  <a:solidFill>
                    <a:srgbClr val="FFFFFF"/>
                  </a:solidFill>
                  <a:effectLst>
                    <a:outerShdw blurRad="38100" dist="38100" dir="2700000" algn="tl">
                      <a:srgbClr val="000000">
                        <a:alpha val="43137"/>
                      </a:srgbClr>
                    </a:outerShdw>
                  </a:effectLst>
                </a:rPr>
                <a:t>Profiles</a:t>
              </a:r>
              <a:endParaRPr lang="en-US" sz="1600" dirty="0">
                <a:solidFill>
                  <a:srgbClr val="FFFFFF"/>
                </a:solidFill>
                <a:effectLst>
                  <a:outerShdw blurRad="38100" dist="38100" dir="2700000" algn="tl">
                    <a:srgbClr val="000000">
                      <a:alpha val="43137"/>
                    </a:srgbClr>
                  </a:outerShdw>
                </a:effectLst>
              </a:endParaRPr>
            </a:p>
          </p:txBody>
        </p:sp>
        <p:sp>
          <p:nvSpPr>
            <p:cNvPr id="91" name="Cloud 90"/>
            <p:cNvSpPr/>
            <p:nvPr/>
          </p:nvSpPr>
          <p:spPr>
            <a:xfrm>
              <a:off x="2603500" y="2471758"/>
              <a:ext cx="990600" cy="685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rgbClr val="FFFFFF"/>
                  </a:solidFill>
                  <a:effectLst>
                    <a:outerShdw blurRad="38100" dist="38100" dir="2700000" algn="tl">
                      <a:srgbClr val="000000">
                        <a:alpha val="43137"/>
                      </a:srgbClr>
                    </a:outerShdw>
                  </a:effectLst>
                </a:rPr>
                <a:t>Excel Calc</a:t>
              </a:r>
              <a:endParaRPr lang="en-US" sz="1200" dirty="0">
                <a:solidFill>
                  <a:srgbClr val="FFFFFF"/>
                </a:solidFill>
                <a:effectLst>
                  <a:outerShdw blurRad="38100" dist="38100" dir="2700000" algn="tl">
                    <a:srgbClr val="000000">
                      <a:alpha val="43137"/>
                    </a:srgbClr>
                  </a:outerShdw>
                </a:effectLst>
              </a:endParaRPr>
            </a:p>
          </p:txBody>
        </p:sp>
        <p:sp>
          <p:nvSpPr>
            <p:cNvPr id="92" name="Rounded Rectangle 91"/>
            <p:cNvSpPr/>
            <p:nvPr/>
          </p:nvSpPr>
          <p:spPr>
            <a:xfrm>
              <a:off x="215900" y="5735658"/>
              <a:ext cx="1346200" cy="241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rgbClr val="000000"/>
                  </a:solidFill>
                  <a:effectLst>
                    <a:outerShdw blurRad="38100" dist="38100" dir="2700000" algn="tl">
                      <a:srgbClr val="000000">
                        <a:alpha val="43137"/>
                      </a:srgbClr>
                    </a:outerShdw>
                  </a:effectLst>
                </a:rPr>
                <a:t>Corp Farm</a:t>
              </a:r>
              <a:endParaRPr lang="en-US" sz="1400" dirty="0">
                <a:solidFill>
                  <a:srgbClr val="000000"/>
                </a:solidFill>
                <a:effectLst>
                  <a:outerShdw blurRad="38100" dist="38100" dir="2700000" algn="tl">
                    <a:srgbClr val="000000">
                      <a:alpha val="43137"/>
                    </a:srgbClr>
                  </a:outerShdw>
                </a:effectLst>
              </a:endParaRPr>
            </a:p>
          </p:txBody>
        </p:sp>
        <p:sp>
          <p:nvSpPr>
            <p:cNvPr id="93" name="Cloud 92"/>
            <p:cNvSpPr/>
            <p:nvPr/>
          </p:nvSpPr>
          <p:spPr>
            <a:xfrm>
              <a:off x="1384300" y="2471758"/>
              <a:ext cx="990600" cy="685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rgbClr val="FFFFFF"/>
                  </a:solidFill>
                  <a:effectLst>
                    <a:outerShdw blurRad="38100" dist="38100" dir="2700000" algn="tl">
                      <a:srgbClr val="000000">
                        <a:alpha val="43137"/>
                      </a:srgbClr>
                    </a:outerShdw>
                  </a:effectLst>
                </a:rPr>
                <a:t>BDC</a:t>
              </a:r>
              <a:endParaRPr lang="en-US" sz="1200" dirty="0">
                <a:solidFill>
                  <a:srgbClr val="FFFFFF"/>
                </a:solidFill>
                <a:effectLst>
                  <a:outerShdw blurRad="38100" dist="38100" dir="2700000" algn="tl">
                    <a:srgbClr val="000000">
                      <a:alpha val="43137"/>
                    </a:srgbClr>
                  </a:outerShdw>
                </a:effectLst>
              </a:endParaRPr>
            </a:p>
          </p:txBody>
        </p:sp>
        <p:cxnSp>
          <p:nvCxnSpPr>
            <p:cNvPr id="94" name="Straight Arrow Connector 93"/>
            <p:cNvCxnSpPr>
              <a:stCxn id="80" idx="2"/>
              <a:endCxn id="82" idx="0"/>
            </p:cNvCxnSpPr>
            <p:nvPr/>
          </p:nvCxnSpPr>
          <p:spPr>
            <a:xfrm rot="5400000">
              <a:off x="1860550" y="3062308"/>
              <a:ext cx="457200" cy="800100"/>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12" name="Isosceles Triangle 111"/>
            <p:cNvSpPr/>
            <p:nvPr/>
          </p:nvSpPr>
          <p:spPr>
            <a:xfrm>
              <a:off x="2832100" y="3690958"/>
              <a:ext cx="1371600" cy="106680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wrap="non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rgbClr val="FFFFFF"/>
                  </a:solidFill>
                  <a:effectLst>
                    <a:outerShdw blurRad="38100" dist="38100" dir="2700000" algn="tl">
                      <a:srgbClr val="000000">
                        <a:alpha val="43137"/>
                      </a:srgbClr>
                    </a:outerShdw>
                  </a:effectLst>
                </a:rPr>
                <a:t>http://itweb/</a:t>
              </a:r>
              <a:endParaRPr lang="en-US" sz="1200" dirty="0">
                <a:solidFill>
                  <a:srgbClr val="FFFFFF"/>
                </a:solidFill>
                <a:effectLst>
                  <a:outerShdw blurRad="38100" dist="38100" dir="2700000" algn="tl">
                    <a:srgbClr val="000000">
                      <a:alpha val="43137"/>
                    </a:srgbClr>
                  </a:outerShdw>
                </a:effectLst>
              </a:endParaRPr>
            </a:p>
          </p:txBody>
        </p:sp>
        <p:sp>
          <p:nvSpPr>
            <p:cNvPr id="113" name="Oval 112"/>
            <p:cNvSpPr/>
            <p:nvPr/>
          </p:nvSpPr>
          <p:spPr>
            <a:xfrm>
              <a:off x="2755900" y="5138758"/>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sp>
          <p:nvSpPr>
            <p:cNvPr id="114" name="Oval 113"/>
            <p:cNvSpPr/>
            <p:nvPr/>
          </p:nvSpPr>
          <p:spPr>
            <a:xfrm>
              <a:off x="3289300" y="5138758"/>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sp>
          <p:nvSpPr>
            <p:cNvPr id="115" name="Oval 114"/>
            <p:cNvSpPr/>
            <p:nvPr/>
          </p:nvSpPr>
          <p:spPr>
            <a:xfrm>
              <a:off x="3898900" y="5138758"/>
              <a:ext cx="381000" cy="381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cxnSp>
          <p:nvCxnSpPr>
            <p:cNvPr id="116" name="Straight Connector 115"/>
            <p:cNvCxnSpPr>
              <a:stCxn id="112" idx="3"/>
              <a:endCxn id="113" idx="0"/>
            </p:cNvCxnSpPr>
            <p:nvPr/>
          </p:nvCxnSpPr>
          <p:spPr>
            <a:xfrm rot="5400000">
              <a:off x="3041650" y="4662508"/>
              <a:ext cx="381000" cy="57150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17" name="Straight Connector 116"/>
            <p:cNvCxnSpPr>
              <a:stCxn id="112" idx="3"/>
              <a:endCxn id="114" idx="0"/>
            </p:cNvCxnSpPr>
            <p:nvPr/>
          </p:nvCxnSpPr>
          <p:spPr>
            <a:xfrm rot="5400000">
              <a:off x="3308350" y="4929208"/>
              <a:ext cx="381000" cy="3810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18" name="Straight Connector 117"/>
            <p:cNvCxnSpPr>
              <a:stCxn id="112" idx="3"/>
              <a:endCxn id="115" idx="0"/>
            </p:cNvCxnSpPr>
            <p:nvPr/>
          </p:nvCxnSpPr>
          <p:spPr>
            <a:xfrm rot="16200000" flipH="1">
              <a:off x="3613150" y="4662508"/>
              <a:ext cx="381000" cy="57150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19" name="Straight Arrow Connector 118"/>
            <p:cNvCxnSpPr>
              <a:stCxn id="80" idx="2"/>
              <a:endCxn id="112" idx="0"/>
            </p:cNvCxnSpPr>
            <p:nvPr/>
          </p:nvCxnSpPr>
          <p:spPr>
            <a:xfrm rot="16200000" flipH="1">
              <a:off x="2774950" y="2948008"/>
              <a:ext cx="457200" cy="1028700"/>
            </a:xfrm>
            <a:prstGeom prst="straightConnector1">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grpSp>
      <p:grpSp>
        <p:nvGrpSpPr>
          <p:cNvPr id="4" name="Group 3"/>
          <p:cNvGrpSpPr/>
          <p:nvPr/>
        </p:nvGrpSpPr>
        <p:grpSpPr>
          <a:xfrm>
            <a:off x="4711700" y="1328758"/>
            <a:ext cx="4216400" cy="5029200"/>
            <a:chOff x="4711700" y="1328758"/>
            <a:chExt cx="4216400" cy="5029200"/>
          </a:xfrm>
        </p:grpSpPr>
        <p:sp>
          <p:nvSpPr>
            <p:cNvPr id="95" name="Rectangle 94"/>
            <p:cNvSpPr/>
            <p:nvPr/>
          </p:nvSpPr>
          <p:spPr>
            <a:xfrm>
              <a:off x="4737100" y="1328758"/>
              <a:ext cx="4191000" cy="44323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solidFill>
                  <a:srgbClr val="000000"/>
                </a:solidFill>
                <a:effectLst>
                  <a:outerShdw blurRad="38100" dist="38100" dir="2700000" algn="tl">
                    <a:srgbClr val="000000">
                      <a:alpha val="43137"/>
                    </a:srgbClr>
                  </a:outerShdw>
                </a:effectLst>
              </a:endParaRPr>
            </a:p>
          </p:txBody>
        </p:sp>
        <p:sp>
          <p:nvSpPr>
            <p:cNvPr id="96" name="Isosceles Triangle 95"/>
            <p:cNvSpPr/>
            <p:nvPr/>
          </p:nvSpPr>
          <p:spPr>
            <a:xfrm>
              <a:off x="5499100" y="3690958"/>
              <a:ext cx="1197429" cy="1066800"/>
            </a:xfrm>
            <a:prstGeom prst="triangle">
              <a:avLst/>
            </a:prstGeom>
          </p:spPr>
          <p:style>
            <a:lnRef idx="0">
              <a:schemeClr val="accent1"/>
            </a:lnRef>
            <a:fillRef idx="3">
              <a:schemeClr val="accent1"/>
            </a:fillRef>
            <a:effectRef idx="3">
              <a:schemeClr val="accent1"/>
            </a:effectRef>
            <a:fontRef idx="minor">
              <a:schemeClr val="lt1"/>
            </a:fontRef>
          </p:style>
          <p:txBody>
            <a:bodyPr wrap="non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rgbClr val="FFFFFF"/>
                  </a:solidFill>
                  <a:effectLst>
                    <a:outerShdw blurRad="38100" dist="38100" dir="2700000" algn="tl">
                      <a:srgbClr val="000000">
                        <a:alpha val="43137"/>
                      </a:srgbClr>
                    </a:outerShdw>
                  </a:effectLst>
                </a:rPr>
                <a:t>http://hrweb/</a:t>
              </a:r>
              <a:endParaRPr lang="en-US" sz="1200" dirty="0">
                <a:solidFill>
                  <a:srgbClr val="FFFFFF"/>
                </a:solidFill>
                <a:effectLst>
                  <a:outerShdw blurRad="38100" dist="38100" dir="2700000" algn="tl">
                    <a:srgbClr val="000000">
                      <a:alpha val="43137"/>
                    </a:srgbClr>
                  </a:outerShdw>
                </a:effectLst>
              </a:endParaRPr>
            </a:p>
          </p:txBody>
        </p:sp>
        <p:sp>
          <p:nvSpPr>
            <p:cNvPr id="97" name="Oval 96"/>
            <p:cNvSpPr/>
            <p:nvPr/>
          </p:nvSpPr>
          <p:spPr>
            <a:xfrm>
              <a:off x="5270500" y="5138758"/>
              <a:ext cx="332619" cy="381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sp>
          <p:nvSpPr>
            <p:cNvPr id="98" name="Oval 97"/>
            <p:cNvSpPr/>
            <p:nvPr/>
          </p:nvSpPr>
          <p:spPr>
            <a:xfrm>
              <a:off x="5928481" y="5138758"/>
              <a:ext cx="332619" cy="381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sp>
          <p:nvSpPr>
            <p:cNvPr id="99" name="Oval 98"/>
            <p:cNvSpPr/>
            <p:nvPr/>
          </p:nvSpPr>
          <p:spPr>
            <a:xfrm>
              <a:off x="6538081" y="5138758"/>
              <a:ext cx="332619" cy="381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cxnSp>
          <p:nvCxnSpPr>
            <p:cNvPr id="100" name="Straight Connector 99"/>
            <p:cNvCxnSpPr>
              <a:stCxn id="96" idx="3"/>
              <a:endCxn id="97" idx="0"/>
            </p:cNvCxnSpPr>
            <p:nvPr/>
          </p:nvCxnSpPr>
          <p:spPr>
            <a:xfrm rot="5400000">
              <a:off x="5576813" y="4617756"/>
              <a:ext cx="381000" cy="6610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6" idx="3"/>
              <a:endCxn id="98" idx="0"/>
            </p:cNvCxnSpPr>
            <p:nvPr/>
          </p:nvCxnSpPr>
          <p:spPr>
            <a:xfrm rot="5400000">
              <a:off x="5905803" y="4946746"/>
              <a:ext cx="381000" cy="3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3"/>
              <a:endCxn id="99" idx="0"/>
            </p:cNvCxnSpPr>
            <p:nvPr/>
          </p:nvCxnSpPr>
          <p:spPr>
            <a:xfrm rot="16200000" flipH="1">
              <a:off x="6210603" y="4644970"/>
              <a:ext cx="381000" cy="606576"/>
            </a:xfrm>
            <a:prstGeom prst="line">
              <a:avLst/>
            </a:prstGeom>
          </p:spPr>
          <p:style>
            <a:lnRef idx="1">
              <a:schemeClr val="accent1"/>
            </a:lnRef>
            <a:fillRef idx="0">
              <a:schemeClr val="accent1"/>
            </a:fillRef>
            <a:effectRef idx="0">
              <a:schemeClr val="accent1"/>
            </a:effectRef>
            <a:fontRef idx="minor">
              <a:schemeClr val="tx1"/>
            </a:fontRef>
          </p:style>
        </p:cxnSp>
        <p:sp>
          <p:nvSpPr>
            <p:cNvPr id="103" name="Cloud 102"/>
            <p:cNvSpPr/>
            <p:nvPr/>
          </p:nvSpPr>
          <p:spPr>
            <a:xfrm>
              <a:off x="4965700" y="1557358"/>
              <a:ext cx="1086556" cy="685800"/>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rgbClr val="FFFFFF"/>
                  </a:solidFill>
                  <a:effectLst>
                    <a:outerShdw blurRad="38100" dist="38100" dir="2700000" algn="tl">
                      <a:srgbClr val="000000">
                        <a:alpha val="43137"/>
                      </a:srgbClr>
                    </a:outerShdw>
                  </a:effectLst>
                </a:rPr>
                <a:t>Search</a:t>
              </a:r>
              <a:endParaRPr lang="en-US" sz="1400" dirty="0">
                <a:solidFill>
                  <a:srgbClr val="FFFFFF"/>
                </a:solidFill>
                <a:effectLst>
                  <a:outerShdw blurRad="38100" dist="38100" dir="2700000" algn="tl">
                    <a:srgbClr val="000000">
                      <a:alpha val="43137"/>
                    </a:srgbClr>
                  </a:outerShdw>
                </a:effectLst>
              </a:endParaRPr>
            </a:p>
          </p:txBody>
        </p:sp>
        <p:sp>
          <p:nvSpPr>
            <p:cNvPr id="104" name="Cloud 103"/>
            <p:cNvSpPr/>
            <p:nvPr/>
          </p:nvSpPr>
          <p:spPr>
            <a:xfrm>
              <a:off x="6215074" y="1500174"/>
              <a:ext cx="1129607" cy="609600"/>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rgbClr val="FFFFFF"/>
                  </a:solidFill>
                  <a:effectLst>
                    <a:outerShdw blurRad="38100" dist="38100" dir="2700000" algn="tl">
                      <a:srgbClr val="000000">
                        <a:alpha val="43137"/>
                      </a:srgbClr>
                    </a:outerShdw>
                  </a:effectLst>
                </a:rPr>
                <a:t>User</a:t>
              </a:r>
              <a:r>
                <a:rPr lang="en-US" sz="1600" dirty="0" smtClean="0">
                  <a:solidFill>
                    <a:srgbClr val="FFFFFF"/>
                  </a:solidFill>
                  <a:effectLst>
                    <a:outerShdw blurRad="38100" dist="38100" dir="2700000" algn="tl">
                      <a:srgbClr val="000000">
                        <a:alpha val="43137"/>
                      </a:srgbClr>
                    </a:outerShdw>
                  </a:effectLst>
                </a:rPr>
                <a:t> </a:t>
              </a:r>
              <a:r>
                <a:rPr lang="en-US" sz="1200" dirty="0" smtClean="0">
                  <a:solidFill>
                    <a:srgbClr val="FFFFFF"/>
                  </a:solidFill>
                  <a:effectLst>
                    <a:outerShdw blurRad="38100" dist="38100" dir="2700000" algn="tl">
                      <a:srgbClr val="000000">
                        <a:alpha val="43137"/>
                      </a:srgbClr>
                    </a:outerShdw>
                  </a:effectLst>
                </a:rPr>
                <a:t>Profiles</a:t>
              </a:r>
              <a:endParaRPr lang="en-US" sz="1600" dirty="0">
                <a:solidFill>
                  <a:srgbClr val="FFFFFF"/>
                </a:solidFill>
                <a:effectLst>
                  <a:outerShdw blurRad="38100" dist="38100" dir="2700000" algn="tl">
                    <a:srgbClr val="000000">
                      <a:alpha val="43137"/>
                    </a:srgbClr>
                  </a:outerShdw>
                </a:effectLst>
              </a:endParaRPr>
            </a:p>
          </p:txBody>
        </p:sp>
        <p:sp>
          <p:nvSpPr>
            <p:cNvPr id="105" name="Cloud 104"/>
            <p:cNvSpPr/>
            <p:nvPr/>
          </p:nvSpPr>
          <p:spPr>
            <a:xfrm>
              <a:off x="7500958" y="1500174"/>
              <a:ext cx="864810" cy="685800"/>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rgbClr val="FFFFFF"/>
                  </a:solidFill>
                  <a:effectLst>
                    <a:outerShdw blurRad="38100" dist="38100" dir="2700000" algn="tl">
                      <a:srgbClr val="000000">
                        <a:alpha val="43137"/>
                      </a:srgbClr>
                    </a:outerShdw>
                  </a:effectLst>
                </a:rPr>
                <a:t>Excel Calc</a:t>
              </a:r>
              <a:endParaRPr lang="en-US" sz="1200" dirty="0">
                <a:solidFill>
                  <a:srgbClr val="FFFFFF"/>
                </a:solidFill>
                <a:effectLst>
                  <a:outerShdw blurRad="38100" dist="38100" dir="2700000" algn="tl">
                    <a:srgbClr val="000000">
                      <a:alpha val="43137"/>
                    </a:srgbClr>
                  </a:outerShdw>
                </a:effectLst>
              </a:endParaRPr>
            </a:p>
          </p:txBody>
        </p:sp>
        <p:sp>
          <p:nvSpPr>
            <p:cNvPr id="106" name="Rounded Rectangle 105"/>
            <p:cNvSpPr/>
            <p:nvPr/>
          </p:nvSpPr>
          <p:spPr>
            <a:xfrm>
              <a:off x="4711700" y="5735658"/>
              <a:ext cx="1175254" cy="241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rgbClr val="000000"/>
                  </a:solidFill>
                  <a:effectLst>
                    <a:outerShdw blurRad="38100" dist="38100" dir="2700000" algn="tl">
                      <a:srgbClr val="000000">
                        <a:alpha val="43137"/>
                      </a:srgbClr>
                    </a:outerShdw>
                  </a:effectLst>
                </a:rPr>
                <a:t>Corp Farm</a:t>
              </a:r>
              <a:endParaRPr lang="en-US" sz="1400" dirty="0">
                <a:solidFill>
                  <a:srgbClr val="000000"/>
                </a:solidFill>
                <a:effectLst>
                  <a:outerShdw blurRad="38100" dist="38100" dir="2700000" algn="tl">
                    <a:srgbClr val="000000">
                      <a:alpha val="43137"/>
                    </a:srgbClr>
                  </a:outerShdw>
                </a:effectLst>
              </a:endParaRPr>
            </a:p>
          </p:txBody>
        </p:sp>
        <p:sp>
          <p:nvSpPr>
            <p:cNvPr id="107" name="Cloud 106"/>
            <p:cNvSpPr/>
            <p:nvPr/>
          </p:nvSpPr>
          <p:spPr>
            <a:xfrm>
              <a:off x="5575300" y="2471758"/>
              <a:ext cx="864810" cy="685800"/>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rgbClr val="FFFFFF"/>
                  </a:solidFill>
                  <a:effectLst>
                    <a:outerShdw blurRad="38100" dist="38100" dir="2700000" algn="tl">
                      <a:srgbClr val="000000">
                        <a:alpha val="43137"/>
                      </a:srgbClr>
                    </a:outerShdw>
                  </a:effectLst>
                </a:rPr>
                <a:t>BDC</a:t>
              </a:r>
              <a:endParaRPr lang="en-US" sz="1200" dirty="0">
                <a:solidFill>
                  <a:srgbClr val="FFFFFF"/>
                </a:solidFill>
                <a:effectLst>
                  <a:outerShdw blurRad="38100" dist="38100" dir="2700000" algn="tl">
                    <a:srgbClr val="000000">
                      <a:alpha val="43137"/>
                    </a:srgbClr>
                  </a:outerShdw>
                </a:effectLst>
              </a:endParaRPr>
            </a:p>
          </p:txBody>
        </p:sp>
        <p:sp>
          <p:nvSpPr>
            <p:cNvPr id="108" name="Cloud 107"/>
            <p:cNvSpPr/>
            <p:nvPr/>
          </p:nvSpPr>
          <p:spPr>
            <a:xfrm>
              <a:off x="6794500" y="2471758"/>
              <a:ext cx="864810" cy="685800"/>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rgbClr val="FFFFFF"/>
                  </a:solidFill>
                  <a:effectLst>
                    <a:outerShdw blurRad="38100" dist="38100" dir="2700000" algn="tl">
                      <a:srgbClr val="000000">
                        <a:alpha val="43137"/>
                      </a:srgbClr>
                    </a:outerShdw>
                  </a:effectLst>
                </a:rPr>
                <a:t>Visio  </a:t>
              </a:r>
              <a:endParaRPr lang="en-US" sz="1200" dirty="0">
                <a:solidFill>
                  <a:srgbClr val="FFFFFF"/>
                </a:solidFill>
                <a:effectLst>
                  <a:outerShdw blurRad="38100" dist="38100" dir="2700000" algn="tl">
                    <a:srgbClr val="000000">
                      <a:alpha val="43137"/>
                    </a:srgbClr>
                  </a:outerShdw>
                </a:effectLst>
              </a:endParaRPr>
            </a:p>
          </p:txBody>
        </p:sp>
        <p:sp>
          <p:nvSpPr>
            <p:cNvPr id="109" name="Cloud 108"/>
            <p:cNvSpPr/>
            <p:nvPr/>
          </p:nvSpPr>
          <p:spPr>
            <a:xfrm>
              <a:off x="7937500" y="2395558"/>
              <a:ext cx="864810" cy="685800"/>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rgbClr val="FFFFFF"/>
                  </a:solidFill>
                  <a:effectLst>
                    <a:outerShdw blurRad="38100" dist="38100" dir="2700000" algn="tl">
                      <a:srgbClr val="000000">
                        <a:alpha val="43137"/>
                      </a:srgbClr>
                    </a:outerShdw>
                  </a:effectLst>
                </a:rPr>
                <a:t>WAC</a:t>
              </a:r>
              <a:endParaRPr lang="en-US" sz="1200" dirty="0">
                <a:solidFill>
                  <a:srgbClr val="FFFFFF"/>
                </a:solidFill>
                <a:effectLst>
                  <a:outerShdw blurRad="38100" dist="38100" dir="2700000" algn="tl">
                    <a:srgbClr val="000000">
                      <a:alpha val="43137"/>
                    </a:srgbClr>
                  </a:outerShdw>
                </a:effectLst>
              </a:endParaRPr>
            </a:p>
          </p:txBody>
        </p:sp>
        <p:sp>
          <p:nvSpPr>
            <p:cNvPr id="110" name="Cloud 109"/>
            <p:cNvSpPr/>
            <p:nvPr/>
          </p:nvSpPr>
          <p:spPr>
            <a:xfrm>
              <a:off x="4786314" y="3233758"/>
              <a:ext cx="1169986" cy="685800"/>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rgbClr val="FFFFFF"/>
                  </a:solidFill>
                  <a:effectLst>
                    <a:outerShdw blurRad="38100" dist="38100" dir="2700000" algn="tl">
                      <a:srgbClr val="000000">
                        <a:alpha val="43137"/>
                      </a:srgbClr>
                    </a:outerShdw>
                  </a:effectLst>
                </a:rPr>
                <a:t>3</a:t>
              </a:r>
              <a:r>
                <a:rPr lang="en-US" sz="1200" baseline="30000" dirty="0" smtClean="0">
                  <a:solidFill>
                    <a:srgbClr val="FFFFFF"/>
                  </a:solidFill>
                  <a:effectLst>
                    <a:outerShdw blurRad="38100" dist="38100" dir="2700000" algn="tl">
                      <a:srgbClr val="000000">
                        <a:alpha val="43137"/>
                      </a:srgbClr>
                    </a:outerShdw>
                  </a:effectLst>
                </a:rPr>
                <a:t>rd</a:t>
              </a:r>
              <a:r>
                <a:rPr lang="en-US" sz="1200" dirty="0" smtClean="0">
                  <a:solidFill>
                    <a:srgbClr val="FFFFFF"/>
                  </a:solidFill>
                  <a:effectLst>
                    <a:outerShdw blurRad="38100" dist="38100" dir="2700000" algn="tl">
                      <a:srgbClr val="000000">
                        <a:alpha val="43137"/>
                      </a:srgbClr>
                    </a:outerShdw>
                  </a:effectLst>
                </a:rPr>
                <a:t> party Service</a:t>
              </a:r>
              <a:endParaRPr lang="en-US" sz="1200" dirty="0">
                <a:solidFill>
                  <a:srgbClr val="FFFFFF"/>
                </a:solidFill>
                <a:effectLst>
                  <a:outerShdw blurRad="38100" dist="38100" dir="2700000" algn="tl">
                    <a:srgbClr val="000000">
                      <a:alpha val="43137"/>
                    </a:srgbClr>
                  </a:outerShdw>
                </a:effectLst>
              </a:endParaRPr>
            </a:p>
          </p:txBody>
        </p:sp>
        <p:sp>
          <p:nvSpPr>
            <p:cNvPr id="111" name="TextBox 58"/>
            <p:cNvSpPr txBox="1"/>
            <p:nvPr/>
          </p:nvSpPr>
          <p:spPr>
            <a:xfrm>
              <a:off x="5257800" y="5976958"/>
              <a:ext cx="2819400" cy="3810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chemeClr val="tx2"/>
                  </a:solidFill>
                  <a:effectLst>
                    <a:outerShdw blurRad="38100" dist="38100" dir="2700000" algn="tl">
                      <a:srgbClr val="000000">
                        <a:alpha val="43137"/>
                      </a:srgbClr>
                    </a:outerShdw>
                  </a:effectLst>
                </a:rPr>
                <a:t>SharePoint 2010 Model</a:t>
              </a:r>
              <a:endParaRPr lang="en-US" dirty="0">
                <a:solidFill>
                  <a:schemeClr val="tx2"/>
                </a:solidFill>
                <a:effectLst>
                  <a:outerShdw blurRad="38100" dist="38100" dir="2700000" algn="tl">
                    <a:srgbClr val="000000">
                      <a:alpha val="43137"/>
                    </a:srgbClr>
                  </a:outerShdw>
                </a:effectLst>
              </a:endParaRPr>
            </a:p>
          </p:txBody>
        </p:sp>
        <p:sp>
          <p:nvSpPr>
            <p:cNvPr id="120" name="Isosceles Triangle 119"/>
            <p:cNvSpPr/>
            <p:nvPr/>
          </p:nvSpPr>
          <p:spPr>
            <a:xfrm>
              <a:off x="7251700" y="3614758"/>
              <a:ext cx="1371600" cy="1066800"/>
            </a:xfrm>
            <a:prstGeom prst="triangle">
              <a:avLst/>
            </a:prstGeom>
          </p:spPr>
          <p:style>
            <a:lnRef idx="0">
              <a:schemeClr val="accent3"/>
            </a:lnRef>
            <a:fillRef idx="3">
              <a:schemeClr val="accent3"/>
            </a:fillRef>
            <a:effectRef idx="3">
              <a:schemeClr val="accent3"/>
            </a:effectRef>
            <a:fontRef idx="minor">
              <a:schemeClr val="lt1"/>
            </a:fontRef>
          </p:style>
          <p:txBody>
            <a:bodyPr wrap="non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rgbClr val="FFFFFF"/>
                  </a:solidFill>
                  <a:effectLst>
                    <a:outerShdw blurRad="38100" dist="38100" dir="2700000" algn="tl">
                      <a:srgbClr val="000000">
                        <a:alpha val="43137"/>
                      </a:srgbClr>
                    </a:outerShdw>
                  </a:effectLst>
                </a:rPr>
                <a:t>http://itweb/</a:t>
              </a:r>
              <a:endParaRPr lang="en-US" sz="1200" dirty="0">
                <a:solidFill>
                  <a:srgbClr val="FFFFFF"/>
                </a:solidFill>
                <a:effectLst>
                  <a:outerShdw blurRad="38100" dist="38100" dir="2700000" algn="tl">
                    <a:srgbClr val="000000">
                      <a:alpha val="43137"/>
                    </a:srgbClr>
                  </a:outerShdw>
                </a:effectLst>
              </a:endParaRPr>
            </a:p>
          </p:txBody>
        </p:sp>
        <p:sp>
          <p:nvSpPr>
            <p:cNvPr id="121" name="Oval 120"/>
            <p:cNvSpPr/>
            <p:nvPr/>
          </p:nvSpPr>
          <p:spPr>
            <a:xfrm>
              <a:off x="7175500" y="5062558"/>
              <a:ext cx="381000" cy="381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sp>
          <p:nvSpPr>
            <p:cNvPr id="122" name="Oval 121"/>
            <p:cNvSpPr/>
            <p:nvPr/>
          </p:nvSpPr>
          <p:spPr>
            <a:xfrm>
              <a:off x="7708900" y="5062558"/>
              <a:ext cx="381000" cy="381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sp>
          <p:nvSpPr>
            <p:cNvPr id="123" name="Oval 122"/>
            <p:cNvSpPr/>
            <p:nvPr/>
          </p:nvSpPr>
          <p:spPr>
            <a:xfrm>
              <a:off x="8318500" y="5062558"/>
              <a:ext cx="381000" cy="381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cxnSp>
          <p:nvCxnSpPr>
            <p:cNvPr id="124" name="Straight Connector 123"/>
            <p:cNvCxnSpPr>
              <a:stCxn id="120" idx="3"/>
              <a:endCxn id="121" idx="0"/>
            </p:cNvCxnSpPr>
            <p:nvPr/>
          </p:nvCxnSpPr>
          <p:spPr>
            <a:xfrm rot="5400000">
              <a:off x="7461250" y="4586308"/>
              <a:ext cx="381000" cy="57150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25" name="Straight Connector 124"/>
            <p:cNvCxnSpPr>
              <a:stCxn id="120" idx="3"/>
              <a:endCxn id="122" idx="0"/>
            </p:cNvCxnSpPr>
            <p:nvPr/>
          </p:nvCxnSpPr>
          <p:spPr>
            <a:xfrm rot="5400000">
              <a:off x="7727950" y="4853008"/>
              <a:ext cx="381000" cy="3810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26" name="Straight Connector 125"/>
            <p:cNvCxnSpPr>
              <a:stCxn id="120" idx="3"/>
              <a:endCxn id="123" idx="0"/>
            </p:cNvCxnSpPr>
            <p:nvPr/>
          </p:nvCxnSpPr>
          <p:spPr>
            <a:xfrm rot="16200000" flipH="1">
              <a:off x="8032750" y="4586308"/>
              <a:ext cx="381000" cy="571500"/>
            </a:xfrm>
            <a:prstGeom prst="line">
              <a:avLst/>
            </a:prstGeom>
          </p:spPr>
          <p:style>
            <a:lnRef idx="2">
              <a:schemeClr val="accent3">
                <a:shade val="50000"/>
              </a:schemeClr>
            </a:lnRef>
            <a:fillRef idx="1">
              <a:schemeClr val="accent3"/>
            </a:fillRef>
            <a:effectRef idx="0">
              <a:schemeClr val="accent3"/>
            </a:effectRef>
            <a:fontRef idx="minor">
              <a:schemeClr val="lt1"/>
            </a:fontRef>
          </p:style>
        </p:cxnSp>
        <p:cxnSp>
          <p:nvCxnSpPr>
            <p:cNvPr id="127" name="Curved Connector 126"/>
            <p:cNvCxnSpPr>
              <a:stCxn id="103" idx="1"/>
              <a:endCxn id="120" idx="0"/>
            </p:cNvCxnSpPr>
            <p:nvPr/>
          </p:nvCxnSpPr>
          <p:spPr>
            <a:xfrm rot="16200000" flipH="1">
              <a:off x="6037074" y="1714332"/>
              <a:ext cx="1372330" cy="2428522"/>
            </a:xfrm>
            <a:prstGeom prst="curved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28" name="Curved Connector 127"/>
            <p:cNvCxnSpPr>
              <a:stCxn id="104" idx="1"/>
              <a:endCxn id="120" idx="0"/>
            </p:cNvCxnSpPr>
            <p:nvPr/>
          </p:nvCxnSpPr>
          <p:spPr>
            <a:xfrm rot="16200000" flipH="1">
              <a:off x="6605873" y="2283130"/>
              <a:ext cx="1505633" cy="1157622"/>
            </a:xfrm>
            <a:prstGeom prst="curved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4" name="Curved Connector 53"/>
            <p:cNvCxnSpPr>
              <a:endCxn id="96" idx="0"/>
            </p:cNvCxnSpPr>
            <p:nvPr/>
          </p:nvCxnSpPr>
          <p:spPr>
            <a:xfrm rot="5400000">
              <a:off x="5525401" y="2644093"/>
              <a:ext cx="1619280" cy="47445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Curved Connector 61"/>
            <p:cNvCxnSpPr/>
            <p:nvPr/>
          </p:nvCxnSpPr>
          <p:spPr>
            <a:xfrm rot="5400000">
              <a:off x="6000760" y="2143118"/>
              <a:ext cx="1714514" cy="142875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2253957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5514980" y="1439862"/>
            <a:ext cx="3057548" cy="198913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800" dirty="0">
              <a:solidFill>
                <a:srgbClr val="000000"/>
              </a:solidFill>
              <a:effectLst>
                <a:outerShdw blurRad="38100" dist="38100" dir="2700000" algn="tl">
                  <a:srgbClr val="000000">
                    <a:alpha val="43137"/>
                  </a:srgbClr>
                </a:outerShdw>
              </a:effectLst>
            </a:endParaRPr>
          </a:p>
        </p:txBody>
      </p:sp>
      <p:sp>
        <p:nvSpPr>
          <p:cNvPr id="41" name="Title 1"/>
          <p:cNvSpPr>
            <a:spLocks noGrp="1"/>
          </p:cNvSpPr>
          <p:nvPr/>
        </p:nvSpPr>
        <p:spPr>
          <a:xfrm>
            <a:off x="214282"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2"/>
                </a:solidFill>
                <a:effectLst>
                  <a:outerShdw blurRad="38100" dist="38100" dir="2700000" algn="tl">
                    <a:srgbClr val="000000">
                      <a:alpha val="43137"/>
                    </a:srgbClr>
                  </a:outerShdw>
                </a:effectLst>
              </a:rPr>
              <a:t>SharePoint 2010 Service Applications</a:t>
            </a:r>
          </a:p>
          <a:p>
            <a:pPr algn="l"/>
            <a:r>
              <a:rPr lang="en-US" sz="3600" i="1" dirty="0" smtClean="0">
                <a:solidFill>
                  <a:schemeClr val="tx2"/>
                </a:solidFill>
                <a:effectLst>
                  <a:outerShdw blurRad="38100" dist="38100" dir="2700000" algn="tl">
                    <a:srgbClr val="000000">
                      <a:alpha val="43137"/>
                    </a:srgbClr>
                  </a:outerShdw>
                </a:effectLst>
              </a:rPr>
              <a:t>Terms</a:t>
            </a:r>
            <a:endParaRPr lang="en-US" sz="3600" i="1" dirty="0">
              <a:solidFill>
                <a:schemeClr val="tx2"/>
              </a:solidFill>
              <a:effectLst>
                <a:outerShdw blurRad="38100" dist="38100" dir="2700000" algn="tl">
                  <a:srgbClr val="000000">
                    <a:alpha val="43137"/>
                  </a:srgbClr>
                </a:outerShdw>
              </a:effectLst>
            </a:endParaRPr>
          </a:p>
        </p:txBody>
      </p:sp>
      <p:sp>
        <p:nvSpPr>
          <p:cNvPr id="42" name="Content Placeholder 2"/>
          <p:cNvSpPr>
            <a:spLocks noGrp="1"/>
          </p:cNvSpPr>
          <p:nvPr/>
        </p:nvSpPr>
        <p:spPr>
          <a:xfrm>
            <a:off x="0" y="1268390"/>
            <a:ext cx="5334000" cy="50562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itchFamily="2" charset="2"/>
              <a:buChar char="ü"/>
            </a:pPr>
            <a:r>
              <a:rPr lang="en-US" sz="2400" b="1" dirty="0" smtClean="0">
                <a:solidFill>
                  <a:schemeClr val="tx2"/>
                </a:solidFill>
                <a:effectLst>
                  <a:outerShdw blurRad="38100" dist="38100" dir="2700000" algn="tl">
                    <a:srgbClr val="000000">
                      <a:alpha val="43137"/>
                    </a:srgbClr>
                  </a:outerShdw>
                </a:effectLst>
              </a:rPr>
              <a:t>Service</a:t>
            </a:r>
            <a:r>
              <a:rPr lang="en-US" sz="2000" dirty="0" smtClean="0">
                <a:solidFill>
                  <a:srgbClr val="FFFFFF"/>
                </a:solidFill>
                <a:effectLst>
                  <a:outerShdw blurRad="38100" dist="38100" dir="2700000" algn="tl">
                    <a:srgbClr val="000000">
                      <a:alpha val="43137"/>
                    </a:srgbClr>
                  </a:outerShdw>
                </a:effectLst>
              </a:rPr>
              <a:t>: A set of bits installed on a farm that’s capable of providing some functionality</a:t>
            </a:r>
            <a:endParaRPr lang="en-US" sz="2000" b="1" dirty="0" smtClean="0">
              <a:solidFill>
                <a:srgbClr val="FFFFFF"/>
              </a:solidFill>
              <a:effectLst>
                <a:outerShdw blurRad="38100" dist="38100" dir="2700000" algn="tl">
                  <a:srgbClr val="000000">
                    <a:alpha val="43137"/>
                  </a:srgbClr>
                </a:outerShdw>
              </a:effectLst>
            </a:endParaRPr>
          </a:p>
          <a:p>
            <a:pPr>
              <a:buFont typeface="Wingdings" pitchFamily="2" charset="2"/>
              <a:buChar char="ü"/>
            </a:pPr>
            <a:r>
              <a:rPr lang="en-US" sz="2400" b="1" dirty="0" smtClean="0">
                <a:solidFill>
                  <a:schemeClr val="tx2"/>
                </a:solidFill>
                <a:effectLst>
                  <a:outerShdw blurRad="38100" dist="38100" dir="2700000" algn="tl">
                    <a:srgbClr val="000000">
                      <a:alpha val="43137"/>
                    </a:srgbClr>
                  </a:outerShdw>
                </a:effectLst>
              </a:rPr>
              <a:t>Service Application (SSA)</a:t>
            </a:r>
            <a:r>
              <a:rPr lang="en-US" sz="2400" dirty="0" smtClean="0">
                <a:solidFill>
                  <a:srgbClr val="FFFFFF"/>
                </a:solidFill>
                <a:effectLst>
                  <a:outerShdw blurRad="38100" dist="38100" dir="2700000" algn="tl">
                    <a:srgbClr val="000000">
                      <a:alpha val="43137"/>
                    </a:srgbClr>
                  </a:outerShdw>
                </a:effectLst>
              </a:rPr>
              <a:t>:</a:t>
            </a:r>
            <a:r>
              <a:rPr lang="en-US" sz="2000" dirty="0" smtClean="0">
                <a:solidFill>
                  <a:srgbClr val="FFFFFF"/>
                </a:solidFill>
                <a:effectLst>
                  <a:outerShdw blurRad="38100" dist="38100" dir="2700000" algn="tl">
                    <a:srgbClr val="000000">
                      <a:alpha val="43137"/>
                    </a:srgbClr>
                  </a:outerShdw>
                </a:effectLst>
              </a:rPr>
              <a:t> A specific farm-level configuration of the Service in SharePoint</a:t>
            </a:r>
            <a:endParaRPr lang="en-US" sz="2000" b="1" dirty="0" smtClean="0">
              <a:solidFill>
                <a:srgbClr val="FFFFFF"/>
              </a:solidFill>
              <a:effectLst>
                <a:outerShdw blurRad="38100" dist="38100" dir="2700000" algn="tl">
                  <a:srgbClr val="000000">
                    <a:alpha val="43137"/>
                  </a:srgbClr>
                </a:outerShdw>
              </a:effectLst>
            </a:endParaRPr>
          </a:p>
          <a:p>
            <a:pPr>
              <a:buFont typeface="Wingdings" pitchFamily="2" charset="2"/>
              <a:buChar char="ü"/>
            </a:pPr>
            <a:r>
              <a:rPr lang="en-US" sz="2400" b="1" dirty="0" smtClean="0">
                <a:solidFill>
                  <a:schemeClr val="tx2"/>
                </a:solidFill>
                <a:effectLst>
                  <a:outerShdw blurRad="38100" dist="38100" dir="2700000" algn="tl">
                    <a:srgbClr val="000000">
                      <a:alpha val="43137"/>
                    </a:srgbClr>
                  </a:outerShdw>
                </a:effectLst>
              </a:rPr>
              <a:t>Service Application Proxy</a:t>
            </a:r>
            <a:r>
              <a:rPr lang="en-US" sz="2400" dirty="0" smtClean="0">
                <a:solidFill>
                  <a:srgbClr val="FFFFFF"/>
                </a:solidFill>
                <a:effectLst>
                  <a:outerShdw blurRad="38100" dist="38100" dir="2700000" algn="tl">
                    <a:srgbClr val="000000">
                      <a:alpha val="43137"/>
                    </a:srgbClr>
                  </a:outerShdw>
                </a:effectLst>
              </a:rPr>
              <a:t>:</a:t>
            </a:r>
            <a:r>
              <a:rPr lang="en-US" sz="2000" b="1" dirty="0" smtClean="0">
                <a:solidFill>
                  <a:srgbClr val="FFFFFF"/>
                </a:solidFill>
                <a:effectLst>
                  <a:outerShdw blurRad="38100" dist="38100" dir="2700000" algn="tl">
                    <a:srgbClr val="000000">
                      <a:alpha val="43137"/>
                    </a:srgbClr>
                  </a:outerShdw>
                </a:effectLst>
              </a:rPr>
              <a:t> </a:t>
            </a:r>
            <a:r>
              <a:rPr lang="en-US" sz="2000" dirty="0" smtClean="0">
                <a:solidFill>
                  <a:srgbClr val="FFFFFF"/>
                </a:solidFill>
                <a:effectLst>
                  <a:outerShdw blurRad="38100" dist="38100" dir="2700000" algn="tl">
                    <a:srgbClr val="000000">
                      <a:alpha val="43137"/>
                    </a:srgbClr>
                  </a:outerShdw>
                </a:effectLst>
              </a:rPr>
              <a:t>A pointer to a Service App that exists on the WFE</a:t>
            </a:r>
            <a:endParaRPr lang="en-US" sz="2000" b="1" dirty="0" smtClean="0">
              <a:solidFill>
                <a:srgbClr val="FFFFFF"/>
              </a:solidFill>
              <a:effectLst>
                <a:outerShdw blurRad="38100" dist="38100" dir="2700000" algn="tl">
                  <a:srgbClr val="000000">
                    <a:alpha val="43137"/>
                  </a:srgbClr>
                </a:outerShdw>
              </a:effectLst>
            </a:endParaRPr>
          </a:p>
          <a:p>
            <a:pPr>
              <a:buFont typeface="Wingdings" pitchFamily="2" charset="2"/>
              <a:buChar char="ü"/>
            </a:pPr>
            <a:r>
              <a:rPr lang="en-US" sz="2400" b="1" dirty="0" smtClean="0">
                <a:solidFill>
                  <a:schemeClr val="tx2"/>
                </a:solidFill>
                <a:effectLst>
                  <a:outerShdw blurRad="38100" dist="38100" dir="2700000" algn="tl">
                    <a:srgbClr val="000000">
                      <a:alpha val="43137"/>
                    </a:srgbClr>
                  </a:outerShdw>
                </a:effectLst>
              </a:rPr>
              <a:t>Service Consumer</a:t>
            </a:r>
            <a:r>
              <a:rPr lang="en-US" sz="2400" dirty="0" smtClean="0">
                <a:solidFill>
                  <a:srgbClr val="FFFFFF"/>
                </a:solidFill>
                <a:effectLst>
                  <a:outerShdw blurRad="38100" dist="38100" dir="2700000" algn="tl">
                    <a:srgbClr val="000000">
                      <a:alpha val="43137"/>
                    </a:srgbClr>
                  </a:outerShdw>
                </a:effectLst>
              </a:rPr>
              <a:t>:</a:t>
            </a:r>
            <a:r>
              <a:rPr lang="en-US" sz="2000" dirty="0" smtClean="0">
                <a:solidFill>
                  <a:srgbClr val="FFFFFF"/>
                </a:solidFill>
                <a:effectLst>
                  <a:outerShdw blurRad="38100" dist="38100" dir="2700000" algn="tl">
                    <a:srgbClr val="000000">
                      <a:alpha val="43137"/>
                    </a:srgbClr>
                  </a:outerShdw>
                </a:effectLst>
              </a:rPr>
              <a:t> A SharePoint feature, such as a web-part, that talks with the service and makes its functionality available to an end user</a:t>
            </a:r>
            <a:endParaRPr lang="en-US" sz="2000" dirty="0">
              <a:solidFill>
                <a:srgbClr val="FFFFFF"/>
              </a:solidFill>
              <a:effectLst>
                <a:outerShdw blurRad="38100" dist="38100" dir="2700000" algn="tl">
                  <a:srgbClr val="000000">
                    <a:alpha val="43137"/>
                  </a:srgbClr>
                </a:outerShdw>
              </a:effectLst>
            </a:endParaRPr>
          </a:p>
        </p:txBody>
      </p:sp>
      <p:pic>
        <p:nvPicPr>
          <p:cNvPr id="43" name="Picture 42"/>
          <p:cNvPicPr>
            <a:picLocks noGrp="1"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5580" y="2201862"/>
            <a:ext cx="399244" cy="541440"/>
          </a:xfrm>
          <a:prstGeom prst="rect">
            <a:avLst/>
          </a:prstGeom>
          <a:noFill/>
          <a:ln w="9525">
            <a:noFill/>
            <a:miter lim="800000"/>
            <a:headEnd/>
            <a:tailEnd/>
          </a:ln>
          <a:effectLst/>
        </p:spPr>
      </p:pic>
      <p:pic>
        <p:nvPicPr>
          <p:cNvPr id="45" name="Picture 4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5580" y="1668461"/>
            <a:ext cx="436365" cy="591783"/>
          </a:xfrm>
          <a:prstGeom prst="rect">
            <a:avLst/>
          </a:prstGeom>
          <a:noFill/>
          <a:ln w="9525">
            <a:noFill/>
            <a:miter lim="800000"/>
            <a:headEnd/>
            <a:tailEnd/>
          </a:ln>
          <a:effectLst/>
        </p:spPr>
      </p:pic>
      <p:pic>
        <p:nvPicPr>
          <p:cNvPr id="46" name="Picture 4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43580" y="1973262"/>
            <a:ext cx="363637" cy="493151"/>
          </a:xfrm>
          <a:prstGeom prst="rect">
            <a:avLst/>
          </a:prstGeom>
          <a:noFill/>
          <a:ln w="9525">
            <a:noFill/>
            <a:miter lim="800000"/>
            <a:headEnd/>
            <a:tailEnd/>
          </a:ln>
          <a:effectLst/>
        </p:spPr>
      </p:pic>
      <p:pic>
        <p:nvPicPr>
          <p:cNvPr id="47" name="Picture 4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43580" y="2659062"/>
            <a:ext cx="363637" cy="493151"/>
          </a:xfrm>
          <a:prstGeom prst="rect">
            <a:avLst/>
          </a:prstGeom>
          <a:noFill/>
          <a:ln w="9525">
            <a:noFill/>
            <a:miter lim="800000"/>
            <a:headEnd/>
            <a:tailEnd/>
          </a:ln>
          <a:effectLst/>
        </p:spPr>
      </p:pic>
      <p:pic>
        <p:nvPicPr>
          <p:cNvPr id="48" name="Picture 4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5580" y="2735262"/>
            <a:ext cx="399244" cy="541440"/>
          </a:xfrm>
          <a:prstGeom prst="rect">
            <a:avLst/>
          </a:prstGeom>
          <a:noFill/>
          <a:ln w="9525">
            <a:noFill/>
            <a:miter lim="800000"/>
            <a:headEnd/>
            <a:tailEnd/>
          </a:ln>
          <a:effectLst/>
        </p:spPr>
      </p:pic>
      <p:pic>
        <p:nvPicPr>
          <p:cNvPr id="49" name="Picture 4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96180" y="1668462"/>
            <a:ext cx="394522" cy="535037"/>
          </a:xfrm>
          <a:prstGeom prst="rect">
            <a:avLst/>
          </a:prstGeom>
          <a:noFill/>
          <a:ln w="9525">
            <a:noFill/>
            <a:miter lim="800000"/>
            <a:headEnd/>
            <a:tailEnd/>
          </a:ln>
          <a:effectLst/>
        </p:spPr>
      </p:pic>
      <p:pic>
        <p:nvPicPr>
          <p:cNvPr id="50" name="Picture 4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96180" y="2474303"/>
            <a:ext cx="394522" cy="535037"/>
          </a:xfrm>
          <a:prstGeom prst="rect">
            <a:avLst/>
          </a:prstGeom>
          <a:noFill/>
          <a:ln w="9525">
            <a:noFill/>
            <a:miter lim="800000"/>
            <a:headEnd/>
            <a:tailEnd/>
          </a:ln>
          <a:effectLst/>
        </p:spPr>
      </p:pic>
      <p:sp>
        <p:nvSpPr>
          <p:cNvPr id="51" name="Rectangle 50"/>
          <p:cNvSpPr/>
          <p:nvPr/>
        </p:nvSpPr>
        <p:spPr>
          <a:xfrm>
            <a:off x="5438780" y="3573462"/>
            <a:ext cx="3133748" cy="2713058"/>
          </a:xfrm>
          <a:prstGeom prst="rect">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800" dirty="0">
              <a:solidFill>
                <a:srgbClr val="000000"/>
              </a:solidFill>
              <a:effectLst>
                <a:outerShdw blurRad="38100" dist="38100" dir="2700000" algn="tl">
                  <a:srgbClr val="000000">
                    <a:alpha val="43137"/>
                  </a:srgbClr>
                </a:outerShdw>
              </a:effectLst>
            </a:endParaRPr>
          </a:p>
        </p:txBody>
      </p:sp>
      <p:sp>
        <p:nvSpPr>
          <p:cNvPr id="52" name="Isosceles Triangle 51"/>
          <p:cNvSpPr/>
          <p:nvPr/>
        </p:nvSpPr>
        <p:spPr>
          <a:xfrm>
            <a:off x="5743580" y="4640262"/>
            <a:ext cx="759696" cy="4622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00" dirty="0" smtClean="0">
                <a:solidFill>
                  <a:srgbClr val="FFFFFF"/>
                </a:solidFill>
                <a:effectLst>
                  <a:outerShdw blurRad="38100" dist="38100" dir="2700000" algn="tl">
                    <a:srgbClr val="000000">
                      <a:alpha val="43137"/>
                    </a:srgbClr>
                  </a:outerShdw>
                </a:effectLst>
              </a:rPr>
              <a:t>http://itweb</a:t>
            </a:r>
            <a:endParaRPr lang="en-US" sz="500" dirty="0">
              <a:solidFill>
                <a:srgbClr val="FFFFFF"/>
              </a:solidFill>
              <a:effectLst>
                <a:outerShdw blurRad="38100" dist="38100" dir="2700000" algn="tl">
                  <a:srgbClr val="000000">
                    <a:alpha val="43137"/>
                  </a:srgbClr>
                </a:outerShdw>
              </a:effectLst>
            </a:endParaRPr>
          </a:p>
        </p:txBody>
      </p:sp>
      <p:sp>
        <p:nvSpPr>
          <p:cNvPr id="53" name="Isosceles Triangle 52"/>
          <p:cNvSpPr/>
          <p:nvPr/>
        </p:nvSpPr>
        <p:spPr>
          <a:xfrm>
            <a:off x="7038980" y="4716461"/>
            <a:ext cx="664734" cy="4894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00" dirty="0" smtClean="0">
                <a:solidFill>
                  <a:srgbClr val="FFFFFF"/>
                </a:solidFill>
                <a:effectLst>
                  <a:outerShdw blurRad="38100" dist="38100" dir="2700000" algn="tl">
                    <a:srgbClr val="000000">
                      <a:alpha val="43137"/>
                    </a:srgbClr>
                  </a:outerShdw>
                </a:effectLst>
              </a:rPr>
              <a:t>http://msweb</a:t>
            </a:r>
            <a:endParaRPr lang="en-US" sz="500" dirty="0">
              <a:solidFill>
                <a:srgbClr val="FFFFFF"/>
              </a:solidFill>
              <a:effectLst>
                <a:outerShdw blurRad="38100" dist="38100" dir="2700000" algn="tl">
                  <a:srgbClr val="000000">
                    <a:alpha val="43137"/>
                  </a:srgbClr>
                </a:outerShdw>
              </a:effectLst>
            </a:endParaRPr>
          </a:p>
        </p:txBody>
      </p:sp>
      <p:sp>
        <p:nvSpPr>
          <p:cNvPr id="54" name="Oval 53"/>
          <p:cNvSpPr/>
          <p:nvPr/>
        </p:nvSpPr>
        <p:spPr>
          <a:xfrm>
            <a:off x="5513770" y="5402261"/>
            <a:ext cx="286394" cy="294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00" dirty="0">
              <a:solidFill>
                <a:srgbClr val="FFFFFF"/>
              </a:solidFill>
              <a:effectLst>
                <a:outerShdw blurRad="38100" dist="38100" dir="2700000" algn="tl">
                  <a:srgbClr val="000000">
                    <a:alpha val="43137"/>
                  </a:srgbClr>
                </a:outerShdw>
              </a:effectLst>
            </a:endParaRPr>
          </a:p>
        </p:txBody>
      </p:sp>
      <p:sp>
        <p:nvSpPr>
          <p:cNvPr id="55" name="Oval 54"/>
          <p:cNvSpPr/>
          <p:nvPr/>
        </p:nvSpPr>
        <p:spPr>
          <a:xfrm>
            <a:off x="5895980" y="5402261"/>
            <a:ext cx="286394" cy="294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00" dirty="0">
              <a:solidFill>
                <a:srgbClr val="FFFFFF"/>
              </a:solidFill>
              <a:effectLst>
                <a:outerShdw blurRad="38100" dist="38100" dir="2700000" algn="tl">
                  <a:srgbClr val="000000">
                    <a:alpha val="43137"/>
                  </a:srgbClr>
                </a:outerShdw>
              </a:effectLst>
            </a:endParaRPr>
          </a:p>
        </p:txBody>
      </p:sp>
      <p:sp>
        <p:nvSpPr>
          <p:cNvPr id="56" name="Oval 55"/>
          <p:cNvSpPr/>
          <p:nvPr/>
        </p:nvSpPr>
        <p:spPr>
          <a:xfrm>
            <a:off x="6351970" y="5402261"/>
            <a:ext cx="286394" cy="294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00" dirty="0">
              <a:solidFill>
                <a:srgbClr val="FFFFFF"/>
              </a:solidFill>
              <a:effectLst>
                <a:outerShdw blurRad="38100" dist="38100" dir="2700000" algn="tl">
                  <a:srgbClr val="000000">
                    <a:alpha val="43137"/>
                  </a:srgbClr>
                </a:outerShdw>
              </a:effectLst>
            </a:endParaRPr>
          </a:p>
        </p:txBody>
      </p:sp>
      <p:sp>
        <p:nvSpPr>
          <p:cNvPr id="57" name="Oval 56"/>
          <p:cNvSpPr/>
          <p:nvPr/>
        </p:nvSpPr>
        <p:spPr>
          <a:xfrm>
            <a:off x="6732970" y="5382909"/>
            <a:ext cx="286394" cy="294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00" dirty="0">
              <a:solidFill>
                <a:srgbClr val="FFFFFF"/>
              </a:solidFill>
              <a:effectLst>
                <a:outerShdw blurRad="38100" dist="38100" dir="2700000" algn="tl">
                  <a:srgbClr val="000000">
                    <a:alpha val="43137"/>
                  </a:srgbClr>
                </a:outerShdw>
              </a:effectLst>
            </a:endParaRPr>
          </a:p>
        </p:txBody>
      </p:sp>
      <p:sp>
        <p:nvSpPr>
          <p:cNvPr id="58" name="Oval 57"/>
          <p:cNvSpPr/>
          <p:nvPr/>
        </p:nvSpPr>
        <p:spPr>
          <a:xfrm>
            <a:off x="7190170" y="5382909"/>
            <a:ext cx="286394" cy="294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00" dirty="0">
              <a:solidFill>
                <a:srgbClr val="FFFFFF"/>
              </a:solidFill>
              <a:effectLst>
                <a:outerShdw blurRad="38100" dist="38100" dir="2700000" algn="tl">
                  <a:srgbClr val="000000">
                    <a:alpha val="43137"/>
                  </a:srgbClr>
                </a:outerShdw>
              </a:effectLst>
            </a:endParaRPr>
          </a:p>
        </p:txBody>
      </p:sp>
      <p:sp>
        <p:nvSpPr>
          <p:cNvPr id="59" name="Oval 58"/>
          <p:cNvSpPr/>
          <p:nvPr/>
        </p:nvSpPr>
        <p:spPr>
          <a:xfrm>
            <a:off x="7647370" y="5382909"/>
            <a:ext cx="286394" cy="2942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800" dirty="0">
              <a:solidFill>
                <a:srgbClr val="FFFFFF"/>
              </a:solidFill>
              <a:effectLst>
                <a:outerShdw blurRad="38100" dist="38100" dir="2700000" algn="tl">
                  <a:srgbClr val="000000">
                    <a:alpha val="43137"/>
                  </a:srgbClr>
                </a:outerShdw>
              </a:effectLst>
            </a:endParaRPr>
          </a:p>
        </p:txBody>
      </p:sp>
      <p:cxnSp>
        <p:nvCxnSpPr>
          <p:cNvPr id="60" name="Straight Connector 59"/>
          <p:cNvCxnSpPr>
            <a:stCxn id="52" idx="3"/>
            <a:endCxn id="54" idx="0"/>
          </p:cNvCxnSpPr>
          <p:nvPr/>
        </p:nvCxnSpPr>
        <p:spPr>
          <a:xfrm rot="5400000">
            <a:off x="5740311" y="5019144"/>
            <a:ext cx="299774" cy="466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2" idx="3"/>
            <a:endCxn id="55" idx="0"/>
          </p:cNvCxnSpPr>
          <p:nvPr/>
        </p:nvCxnSpPr>
        <p:spPr>
          <a:xfrm rot="5400000">
            <a:off x="5931416" y="5210249"/>
            <a:ext cx="299774" cy="84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2" idx="3"/>
            <a:endCxn id="56" idx="0"/>
          </p:cNvCxnSpPr>
          <p:nvPr/>
        </p:nvCxnSpPr>
        <p:spPr>
          <a:xfrm rot="16200000" flipH="1">
            <a:off x="6159410" y="5066504"/>
            <a:ext cx="299774" cy="371739"/>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3" idx="3"/>
            <a:endCxn id="57" idx="0"/>
          </p:cNvCxnSpPr>
          <p:nvPr/>
        </p:nvCxnSpPr>
        <p:spPr>
          <a:xfrm rot="5400000">
            <a:off x="7035283" y="5046844"/>
            <a:ext cx="176949" cy="4951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3" idx="3"/>
            <a:endCxn id="58" idx="0"/>
          </p:cNvCxnSpPr>
          <p:nvPr/>
        </p:nvCxnSpPr>
        <p:spPr>
          <a:xfrm rot="5400000">
            <a:off x="7263883" y="5275444"/>
            <a:ext cx="176949" cy="37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3" idx="3"/>
            <a:endCxn id="59" idx="0"/>
          </p:cNvCxnSpPr>
          <p:nvPr/>
        </p:nvCxnSpPr>
        <p:spPr>
          <a:xfrm rot="16200000" flipH="1">
            <a:off x="7492483" y="5084824"/>
            <a:ext cx="176949" cy="419220"/>
          </a:xfrm>
          <a:prstGeom prst="line">
            <a:avLst/>
          </a:prstGeom>
        </p:spPr>
        <p:style>
          <a:lnRef idx="1">
            <a:schemeClr val="accent1"/>
          </a:lnRef>
          <a:fillRef idx="0">
            <a:schemeClr val="accent1"/>
          </a:fillRef>
          <a:effectRef idx="0">
            <a:schemeClr val="accent1"/>
          </a:effectRef>
          <a:fontRef idx="minor">
            <a:schemeClr val="tx1"/>
          </a:fontRef>
        </p:style>
      </p:cxnSp>
      <p:sp>
        <p:nvSpPr>
          <p:cNvPr id="66" name="Cloud 65"/>
          <p:cNvSpPr/>
          <p:nvPr/>
        </p:nvSpPr>
        <p:spPr>
          <a:xfrm>
            <a:off x="5743580" y="3802062"/>
            <a:ext cx="859181" cy="5296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700" dirty="0" smtClean="0">
                <a:solidFill>
                  <a:srgbClr val="FFFFFF"/>
                </a:solidFill>
                <a:effectLst>
                  <a:outerShdw blurRad="38100" dist="38100" dir="2700000" algn="tl">
                    <a:srgbClr val="000000">
                      <a:alpha val="43137"/>
                    </a:srgbClr>
                  </a:outerShdw>
                </a:effectLst>
              </a:rPr>
              <a:t>Search</a:t>
            </a:r>
            <a:endParaRPr lang="en-US" sz="700" dirty="0">
              <a:solidFill>
                <a:srgbClr val="FFFFFF"/>
              </a:solidFill>
              <a:effectLst>
                <a:outerShdw blurRad="38100" dist="38100" dir="2700000" algn="tl">
                  <a:srgbClr val="000000">
                    <a:alpha val="43137"/>
                  </a:srgbClr>
                </a:outerShdw>
              </a:effectLst>
            </a:endParaRPr>
          </a:p>
        </p:txBody>
      </p:sp>
      <p:sp>
        <p:nvSpPr>
          <p:cNvPr id="67" name="Cloud 66"/>
          <p:cNvSpPr/>
          <p:nvPr/>
        </p:nvSpPr>
        <p:spPr>
          <a:xfrm>
            <a:off x="6886580" y="3802062"/>
            <a:ext cx="859181" cy="470838"/>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600" dirty="0" smtClean="0">
                <a:solidFill>
                  <a:srgbClr val="FFFFFF"/>
                </a:solidFill>
                <a:effectLst>
                  <a:outerShdw blurRad="38100" dist="38100" dir="2700000" algn="tl">
                    <a:srgbClr val="000000">
                      <a:alpha val="43137"/>
                    </a:srgbClr>
                  </a:outerShdw>
                </a:effectLst>
              </a:rPr>
              <a:t>User</a:t>
            </a:r>
            <a:r>
              <a:rPr lang="en-US" sz="800" dirty="0" smtClean="0">
                <a:solidFill>
                  <a:srgbClr val="FFFFFF"/>
                </a:solidFill>
                <a:effectLst>
                  <a:outerShdw blurRad="38100" dist="38100" dir="2700000" algn="tl">
                    <a:srgbClr val="000000">
                      <a:alpha val="43137"/>
                    </a:srgbClr>
                  </a:outerShdw>
                </a:effectLst>
              </a:rPr>
              <a:t> </a:t>
            </a:r>
            <a:r>
              <a:rPr lang="en-US" sz="600" dirty="0" smtClean="0">
                <a:solidFill>
                  <a:srgbClr val="FFFFFF"/>
                </a:solidFill>
                <a:effectLst>
                  <a:outerShdw blurRad="38100" dist="38100" dir="2700000" algn="tl">
                    <a:srgbClr val="000000">
                      <a:alpha val="43137"/>
                    </a:srgbClr>
                  </a:outerShdw>
                </a:effectLst>
              </a:rPr>
              <a:t>Profiles</a:t>
            </a:r>
            <a:endParaRPr lang="en-US" sz="800" dirty="0">
              <a:solidFill>
                <a:srgbClr val="FFFFFF"/>
              </a:solidFill>
              <a:effectLst>
                <a:outerShdw blurRad="38100" dist="38100" dir="2700000" algn="tl">
                  <a:srgbClr val="000000">
                    <a:alpha val="43137"/>
                  </a:srgbClr>
                </a:outerShdw>
              </a:effectLst>
            </a:endParaRPr>
          </a:p>
        </p:txBody>
      </p:sp>
      <p:sp>
        <p:nvSpPr>
          <p:cNvPr id="68" name="Rectangle 67"/>
          <p:cNvSpPr/>
          <p:nvPr/>
        </p:nvSpPr>
        <p:spPr>
          <a:xfrm>
            <a:off x="5514980" y="5554661"/>
            <a:ext cx="284886" cy="1808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solidFill>
                <a:srgbClr val="000000"/>
              </a:solidFill>
              <a:effectLst>
                <a:outerShdw blurRad="38100" dist="38100" dir="2700000" algn="tl">
                  <a:srgbClr val="000000">
                    <a:alpha val="43137"/>
                  </a:srgbClr>
                </a:outerShdw>
              </a:effectLst>
            </a:endParaRPr>
          </a:p>
        </p:txBody>
      </p:sp>
      <p:sp>
        <p:nvSpPr>
          <p:cNvPr id="69" name="Rounded Rectangle 68"/>
          <p:cNvSpPr/>
          <p:nvPr/>
        </p:nvSpPr>
        <p:spPr>
          <a:xfrm>
            <a:off x="5549905" y="5583236"/>
            <a:ext cx="189924" cy="9043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solidFill>
                <a:srgbClr val="000000"/>
              </a:solidFill>
              <a:effectLst>
                <a:outerShdw blurRad="38100" dist="38100" dir="2700000" algn="tl">
                  <a:srgbClr val="000000">
                    <a:alpha val="43137"/>
                  </a:srgbClr>
                </a:outerShdw>
              </a:effectLst>
            </a:endParaRPr>
          </a:p>
        </p:txBody>
      </p:sp>
      <p:sp>
        <p:nvSpPr>
          <p:cNvPr id="70" name="12-Point Star 69"/>
          <p:cNvSpPr/>
          <p:nvPr/>
        </p:nvSpPr>
        <p:spPr>
          <a:xfrm>
            <a:off x="6657979" y="1897061"/>
            <a:ext cx="197261" cy="159131"/>
          </a:xfrm>
          <a:prstGeom prst="star1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sp>
        <p:nvSpPr>
          <p:cNvPr id="71" name="12-Point Star 70"/>
          <p:cNvSpPr/>
          <p:nvPr/>
        </p:nvSpPr>
        <p:spPr>
          <a:xfrm>
            <a:off x="6657979" y="2430461"/>
            <a:ext cx="197261" cy="159131"/>
          </a:xfrm>
          <a:prstGeom prst="star1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sp>
        <p:nvSpPr>
          <p:cNvPr id="72" name="12-Point Star 71"/>
          <p:cNvSpPr/>
          <p:nvPr/>
        </p:nvSpPr>
        <p:spPr>
          <a:xfrm>
            <a:off x="6657979" y="2887661"/>
            <a:ext cx="197261" cy="159131"/>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sp>
        <p:nvSpPr>
          <p:cNvPr id="73" name="12-Point Star 72"/>
          <p:cNvSpPr/>
          <p:nvPr/>
        </p:nvSpPr>
        <p:spPr>
          <a:xfrm>
            <a:off x="6657979" y="2278061"/>
            <a:ext cx="197261" cy="159131"/>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sp>
        <p:nvSpPr>
          <p:cNvPr id="74" name="Rectangle 73"/>
          <p:cNvSpPr/>
          <p:nvPr/>
        </p:nvSpPr>
        <p:spPr>
          <a:xfrm>
            <a:off x="6200780" y="1592262"/>
            <a:ext cx="986306" cy="1670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sp>
        <p:nvSpPr>
          <p:cNvPr id="75" name="Rectangle 74"/>
          <p:cNvSpPr/>
          <p:nvPr/>
        </p:nvSpPr>
        <p:spPr>
          <a:xfrm>
            <a:off x="5591180" y="3725861"/>
            <a:ext cx="2753900" cy="9043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sp>
        <p:nvSpPr>
          <p:cNvPr id="76" name="Rectangle 75"/>
          <p:cNvSpPr/>
          <p:nvPr/>
        </p:nvSpPr>
        <p:spPr>
          <a:xfrm>
            <a:off x="5210179" y="5402261"/>
            <a:ext cx="854659" cy="633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0783026"/>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997196"/>
          </a:xfrm>
        </p:spPr>
        <p:txBody>
          <a:bodyPr>
            <a:normAutofit/>
          </a:bodyPr>
          <a:lstStyle/>
          <a:p>
            <a:r>
              <a:rPr lang="en-US" sz="3600" dirty="0" smtClean="0">
                <a:solidFill>
                  <a:schemeClr val="tx2"/>
                </a:solidFill>
                <a:effectLst>
                  <a:outerShdw blurRad="38100" dist="38100" dir="2700000" algn="tl">
                    <a:srgbClr val="000000">
                      <a:alpha val="43137"/>
                    </a:srgbClr>
                  </a:outerShdw>
                </a:effectLst>
              </a:rPr>
              <a:t>SharePoint 2010 Services Applications </a:t>
            </a:r>
            <a:br>
              <a:rPr lang="en-US" sz="3600" dirty="0" smtClean="0">
                <a:solidFill>
                  <a:schemeClr val="tx2"/>
                </a:solidFill>
                <a:effectLst>
                  <a:outerShdw blurRad="38100" dist="38100" dir="2700000" algn="tl">
                    <a:srgbClr val="000000">
                      <a:alpha val="43137"/>
                    </a:srgbClr>
                  </a:outerShdw>
                </a:effectLst>
              </a:rPr>
            </a:br>
            <a:r>
              <a:rPr lang="en-US" sz="3600" i="1" dirty="0" smtClean="0">
                <a:solidFill>
                  <a:schemeClr val="tx2"/>
                </a:solidFill>
                <a:effectLst>
                  <a:outerShdw blurRad="38100" dist="38100" dir="2700000" algn="tl">
                    <a:srgbClr val="000000">
                      <a:alpha val="43137"/>
                    </a:srgbClr>
                  </a:outerShdw>
                </a:effectLst>
              </a:rPr>
              <a:t>Architecture</a:t>
            </a:r>
            <a:endParaRPr lang="en-US" sz="3600" i="1" dirty="0">
              <a:solidFill>
                <a:schemeClr val="tx2"/>
              </a:solidFill>
              <a:effectLst>
                <a:outerShdw blurRad="38100" dist="38100" dir="2700000" algn="tl">
                  <a:srgbClr val="000000">
                    <a:alpha val="43137"/>
                  </a:srgbClr>
                </a:outerShdw>
              </a:effectLst>
            </a:endParaRPr>
          </a:p>
        </p:txBody>
      </p:sp>
      <p:sp>
        <p:nvSpPr>
          <p:cNvPr id="6" name="Content Placeholder 5"/>
          <p:cNvSpPr>
            <a:spLocks noGrp="1"/>
          </p:cNvSpPr>
          <p:nvPr>
            <p:ph sz="half" idx="1"/>
          </p:nvPr>
        </p:nvSpPr>
        <p:spPr>
          <a:xfrm>
            <a:off x="357158" y="1375755"/>
            <a:ext cx="4262438" cy="5096780"/>
          </a:xfrm>
        </p:spPr>
        <p:txBody>
          <a:bodyPr>
            <a:normAutofit/>
          </a:bodyPr>
          <a:lstStyle/>
          <a:p>
            <a:r>
              <a:rPr lang="en-US" sz="2400" dirty="0" smtClean="0">
                <a:effectLst>
                  <a:outerShdw blurRad="38100" dist="38100" dir="2700000" algn="tl">
                    <a:srgbClr val="000000">
                      <a:alpha val="43137"/>
                    </a:srgbClr>
                  </a:outerShdw>
                </a:effectLst>
              </a:rPr>
              <a:t>Custom Service Applications can be created using this architecture</a:t>
            </a:r>
            <a:br>
              <a:rPr lang="en-US" sz="2400" dirty="0" smtClean="0">
                <a:effectLst>
                  <a:outerShdw blurRad="38100" dist="38100" dir="2700000" algn="tl">
                    <a:srgbClr val="000000">
                      <a:alpha val="43137"/>
                    </a:srgbClr>
                  </a:outerShdw>
                </a:effectLst>
              </a:rPr>
            </a:br>
            <a:endParaRPr lang="en-US" sz="2400" dirty="0" smtClean="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Some components are mandatory, others optional</a:t>
            </a:r>
          </a:p>
          <a:p>
            <a:endParaRPr lang="en-US" sz="2400" dirty="0" smtClean="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Windows Communications Framework (WCF) is strongly recommended</a:t>
            </a:r>
          </a:p>
          <a:p>
            <a:pPr marL="0" indent="0">
              <a:buNone/>
            </a:pPr>
            <a:endParaRPr lang="en-US" sz="2400" dirty="0" smtClean="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Supports remote consumption of services</a:t>
            </a:r>
          </a:p>
          <a:p>
            <a:endParaRPr lang="en-US" sz="2400" dirty="0">
              <a:effectLst>
                <a:outerShdw blurRad="38100" dist="38100" dir="2700000" algn="tl">
                  <a:srgbClr val="000000">
                    <a:alpha val="43137"/>
                  </a:srgbClr>
                </a:outerShdw>
              </a:effectLst>
            </a:endParaRPr>
          </a:p>
        </p:txBody>
      </p:sp>
      <p:pic>
        <p:nvPicPr>
          <p:cNvPr id="44036" name="Picture 4"/>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a:off x="4800600" y="1297754"/>
            <a:ext cx="3910558" cy="51030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9452159"/>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normAutofit/>
          </a:bodyPr>
          <a:lstStyle/>
          <a:p>
            <a:r>
              <a:rPr lang="en-US" sz="3600" dirty="0" smtClean="0">
                <a:solidFill>
                  <a:schemeClr val="tx2"/>
                </a:solidFill>
                <a:effectLst>
                  <a:outerShdw blurRad="38100" dist="38100" dir="2700000" algn="tl">
                    <a:srgbClr val="000000">
                      <a:alpha val="43137"/>
                    </a:srgbClr>
                  </a:outerShdw>
                </a:effectLst>
              </a:rPr>
              <a:t>SharePoint 2010 Service Applications</a:t>
            </a:r>
            <a:endParaRPr lang="en-US" sz="3600"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5720" y="1142984"/>
            <a:ext cx="9001188" cy="6943439"/>
          </a:xfrm>
        </p:spPr>
        <p:txBody>
          <a:bodyPr/>
          <a:lstStyle/>
          <a:p>
            <a:r>
              <a:rPr lang="en-US" sz="2800" dirty="0" smtClean="0">
                <a:solidFill>
                  <a:schemeClr val="tx2"/>
                </a:solidFill>
                <a:effectLst>
                  <a:outerShdw blurRad="38100" dist="38100" dir="2700000" algn="tl">
                    <a:srgbClr val="000000">
                      <a:alpha val="43137"/>
                    </a:srgbClr>
                  </a:outerShdw>
                </a:effectLst>
              </a:rPr>
              <a:t>Managed via Central Administration</a:t>
            </a:r>
          </a:p>
          <a:p>
            <a:pPr lvl="1"/>
            <a:r>
              <a:rPr lang="en-US" sz="2400" dirty="0" smtClean="0">
                <a:effectLst>
                  <a:outerShdw blurRad="38100" dist="38100" dir="2700000" algn="tl">
                    <a:srgbClr val="000000">
                      <a:alpha val="43137"/>
                    </a:srgbClr>
                  </a:outerShdw>
                </a:effectLst>
              </a:rPr>
              <a:t>No separate Web Application</a:t>
            </a:r>
            <a:br>
              <a:rPr lang="en-US" sz="2400" dirty="0" smtClean="0">
                <a:effectLst>
                  <a:outerShdw blurRad="38100" dist="38100" dir="2700000" algn="tl">
                    <a:srgbClr val="000000">
                      <a:alpha val="43137"/>
                    </a:srgbClr>
                  </a:outerShdw>
                </a:effectLst>
              </a:rPr>
            </a:br>
            <a:endParaRPr lang="en-US" sz="2400" dirty="0" smtClean="0">
              <a:effectLst>
                <a:outerShdw blurRad="38100" dist="38100" dir="2700000" algn="tl">
                  <a:srgbClr val="000000">
                    <a:alpha val="43137"/>
                  </a:srgbClr>
                </a:outerShdw>
              </a:effectLst>
            </a:endParaRPr>
          </a:p>
          <a:p>
            <a:r>
              <a:rPr lang="en-US" sz="2800" dirty="0" smtClean="0">
                <a:solidFill>
                  <a:schemeClr val="tx2"/>
                </a:solidFill>
                <a:effectLst>
                  <a:outerShdw blurRad="38100" dist="38100" dir="2700000" algn="tl">
                    <a:srgbClr val="000000">
                      <a:alpha val="43137"/>
                    </a:srgbClr>
                  </a:outerShdw>
                </a:effectLst>
              </a:rPr>
              <a:t>Web applications consume services on an individual basis</a:t>
            </a:r>
          </a:p>
          <a:p>
            <a:pPr lvl="1"/>
            <a:r>
              <a:rPr lang="en-US" sz="2400" dirty="0" smtClean="0">
                <a:effectLst>
                  <a:outerShdw blurRad="38100" dist="38100" dir="2700000" algn="tl">
                    <a:srgbClr val="000000">
                      <a:alpha val="43137"/>
                    </a:srgbClr>
                  </a:outerShdw>
                </a:effectLst>
              </a:rPr>
              <a:t>Each Web Application can use any combination of the</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 available Service Applications</a:t>
            </a:r>
            <a:br>
              <a:rPr lang="en-US" sz="2400" dirty="0" smtClean="0">
                <a:effectLst>
                  <a:outerShdw blurRad="38100" dist="38100" dir="2700000" algn="tl">
                    <a:srgbClr val="000000">
                      <a:alpha val="43137"/>
                    </a:srgbClr>
                  </a:outerShdw>
                </a:effectLst>
              </a:rPr>
            </a:br>
            <a:endParaRPr lang="en-US" sz="2400" dirty="0" smtClean="0">
              <a:effectLst>
                <a:outerShdw blurRad="38100" dist="38100" dir="2700000" algn="tl">
                  <a:srgbClr val="000000">
                    <a:alpha val="43137"/>
                  </a:srgbClr>
                </a:outerShdw>
              </a:effectLst>
            </a:endParaRPr>
          </a:p>
          <a:p>
            <a:r>
              <a:rPr lang="en-US" sz="2800" dirty="0" smtClean="0">
                <a:solidFill>
                  <a:schemeClr val="tx2"/>
                </a:solidFill>
                <a:effectLst>
                  <a:outerShdw blurRad="38100" dist="38100" dir="2700000" algn="tl">
                    <a:srgbClr val="000000">
                      <a:alpha val="43137"/>
                    </a:srgbClr>
                  </a:outerShdw>
                </a:effectLst>
              </a:rPr>
              <a:t>Deploy multiple instances of the same Service Application</a:t>
            </a:r>
          </a:p>
          <a:p>
            <a:pPr lvl="1"/>
            <a:r>
              <a:rPr lang="en-US" sz="2400" dirty="0" smtClean="0">
                <a:effectLst>
                  <a:outerShdw blurRad="38100" dist="38100" dir="2700000" algn="tl">
                    <a:srgbClr val="000000">
                      <a:alpha val="43137"/>
                    </a:srgbClr>
                  </a:outerShdw>
                </a:effectLst>
              </a:rPr>
              <a:t>Just give each one a unique name</a:t>
            </a:r>
            <a:br>
              <a:rPr lang="en-US" sz="2400" dirty="0" smtClean="0">
                <a:effectLst>
                  <a:outerShdw blurRad="38100" dist="38100" dir="2700000" algn="tl">
                    <a:srgbClr val="000000">
                      <a:alpha val="43137"/>
                    </a:srgbClr>
                  </a:outerShdw>
                </a:effectLst>
              </a:rPr>
            </a:br>
            <a:endParaRPr lang="en-US" sz="2400" dirty="0" smtClean="0">
              <a:effectLst>
                <a:outerShdw blurRad="38100" dist="38100" dir="2700000" algn="tl">
                  <a:srgbClr val="000000">
                    <a:alpha val="43137"/>
                  </a:srgbClr>
                </a:outerShdw>
              </a:effectLst>
            </a:endParaRPr>
          </a:p>
          <a:p>
            <a:r>
              <a:rPr lang="en-US" sz="2800" dirty="0" smtClean="0">
                <a:solidFill>
                  <a:schemeClr val="tx2"/>
                </a:solidFill>
                <a:effectLst>
                  <a:outerShdw blurRad="38100" dist="38100" dir="2700000" algn="tl">
                    <a:srgbClr val="000000">
                      <a:alpha val="43137"/>
                    </a:srgbClr>
                  </a:outerShdw>
                </a:effectLst>
              </a:rPr>
              <a:t>Share Service Application instances over many Web Applications in farm</a:t>
            </a:r>
          </a:p>
          <a:p>
            <a:endParaRPr lang="en-US" sz="2800" dirty="0" smtClean="0">
              <a:effectLst>
                <a:outerShdw blurRad="38100" dist="38100" dir="2700000" algn="tl">
                  <a:srgbClr val="000000">
                    <a:alpha val="43137"/>
                  </a:srgbClr>
                </a:outerShdw>
              </a:effectLst>
            </a:endParaRPr>
          </a:p>
          <a:p>
            <a:pPr>
              <a:buNone/>
            </a:pPr>
            <a:endParaRPr lang="en-US" sz="2800" dirty="0" smtClean="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5020070"/>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97196"/>
          </a:xfrm>
        </p:spPr>
        <p:txBody>
          <a:bodyPr>
            <a:normAutofit/>
          </a:bodyPr>
          <a:lstStyle/>
          <a:p>
            <a:r>
              <a:rPr lang="en-US" sz="3600" dirty="0" smtClean="0">
                <a:solidFill>
                  <a:schemeClr val="tx2"/>
                </a:solidFill>
                <a:effectLst>
                  <a:outerShdw blurRad="38100" dist="38100" dir="2700000" algn="tl">
                    <a:srgbClr val="000000">
                      <a:alpha val="43137"/>
                    </a:srgbClr>
                  </a:outerShdw>
                </a:effectLst>
              </a:rPr>
              <a:t>SharePoint 2010 Services Applications</a:t>
            </a:r>
            <a:br>
              <a:rPr lang="en-US" sz="3600" dirty="0" smtClean="0">
                <a:solidFill>
                  <a:schemeClr val="tx2"/>
                </a:solidFill>
                <a:effectLst>
                  <a:outerShdw blurRad="38100" dist="38100" dir="2700000" algn="tl">
                    <a:srgbClr val="000000">
                      <a:alpha val="43137"/>
                    </a:srgbClr>
                  </a:outerShdw>
                </a:effectLst>
              </a:rPr>
            </a:br>
            <a:r>
              <a:rPr lang="en-US" sz="3600" i="1" dirty="0" smtClean="0">
                <a:solidFill>
                  <a:schemeClr val="tx2"/>
                </a:solidFill>
                <a:effectLst>
                  <a:outerShdw blurRad="38100" dist="38100" dir="2700000" algn="tl">
                    <a:srgbClr val="000000">
                      <a:alpha val="43137"/>
                    </a:srgbClr>
                  </a:outerShdw>
                </a:effectLst>
              </a:rPr>
              <a:t>Framework</a:t>
            </a:r>
            <a:endParaRPr lang="en-US" sz="36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7158" y="1497175"/>
            <a:ext cx="8382000" cy="4702826"/>
          </a:xfrm>
        </p:spPr>
        <p:txBody>
          <a:bodyPr/>
          <a:lstStyle/>
          <a:p>
            <a:r>
              <a:rPr lang="en-US" sz="2800" dirty="0" smtClean="0">
                <a:solidFill>
                  <a:schemeClr val="tx2"/>
                </a:solidFill>
                <a:effectLst>
                  <a:outerShdw blurRad="38100" dist="38100" dir="2700000" algn="tl">
                    <a:srgbClr val="000000">
                      <a:alpha val="43137"/>
                    </a:srgbClr>
                  </a:outerShdw>
                </a:effectLst>
              </a:rPr>
              <a:t>“Native” Service Applications built on it</a:t>
            </a:r>
          </a:p>
          <a:p>
            <a:pPr lvl="1"/>
            <a:r>
              <a:rPr lang="en-US" sz="2400" dirty="0" smtClean="0">
                <a:effectLst>
                  <a:outerShdw blurRad="38100" dist="38100" dir="2700000" algn="tl">
                    <a:srgbClr val="000000">
                      <a:alpha val="43137"/>
                    </a:srgbClr>
                  </a:outerShdw>
                </a:effectLst>
              </a:rPr>
              <a:t>ISVs can build their own, as well</a:t>
            </a:r>
          </a:p>
          <a:p>
            <a:r>
              <a:rPr lang="en-US" sz="2800" dirty="0" smtClean="0">
                <a:solidFill>
                  <a:schemeClr val="tx2"/>
                </a:solidFill>
                <a:effectLst>
                  <a:outerShdw blurRad="38100" dist="38100" dir="2700000" algn="tl">
                    <a:srgbClr val="000000">
                      <a:alpha val="43137"/>
                    </a:srgbClr>
                  </a:outerShdw>
                </a:effectLst>
              </a:rPr>
              <a:t>Built-in support for scaling applications</a:t>
            </a:r>
          </a:p>
          <a:p>
            <a:pPr lvl="1"/>
            <a:r>
              <a:rPr lang="en-US" sz="2400" dirty="0" smtClean="0">
                <a:effectLst>
                  <a:outerShdw blurRad="38100" dist="38100" dir="2700000" algn="tl">
                    <a:srgbClr val="000000">
                      <a:alpha val="43137"/>
                    </a:srgbClr>
                  </a:outerShdw>
                </a:effectLst>
              </a:rPr>
              <a:t>Multi-Server support </a:t>
            </a:r>
          </a:p>
          <a:p>
            <a:pPr lvl="1"/>
            <a:r>
              <a:rPr lang="en-US" sz="2400" dirty="0" smtClean="0">
                <a:effectLst>
                  <a:outerShdw blurRad="38100" dist="38100" dir="2700000" algn="tl">
                    <a:srgbClr val="000000">
                      <a:alpha val="43137"/>
                    </a:srgbClr>
                  </a:outerShdw>
                </a:effectLst>
              </a:rPr>
              <a:t>Fault Tolerant Round-Robin Load Balancer</a:t>
            </a:r>
          </a:p>
          <a:p>
            <a:r>
              <a:rPr lang="en-US" sz="2800" dirty="0" smtClean="0">
                <a:solidFill>
                  <a:schemeClr val="tx2"/>
                </a:solidFill>
                <a:effectLst>
                  <a:outerShdw blurRad="38100" dist="38100" dir="2700000" algn="tl">
                    <a:srgbClr val="000000">
                      <a:alpha val="43137"/>
                    </a:srgbClr>
                  </a:outerShdw>
                </a:effectLst>
              </a:rPr>
              <a:t>Mechanisms to host and deploy </a:t>
            </a:r>
            <a:r>
              <a:rPr lang="en-US" sz="2800" dirty="0">
                <a:solidFill>
                  <a:schemeClr val="tx2"/>
                </a:solidFill>
                <a:effectLst>
                  <a:outerShdw blurRad="38100" dist="38100" dir="2700000" algn="tl">
                    <a:srgbClr val="000000">
                      <a:alpha val="43137"/>
                    </a:srgbClr>
                  </a:outerShdw>
                </a:effectLst>
              </a:rPr>
              <a:t>Service Applications </a:t>
            </a:r>
            <a:endParaRPr lang="en-US" sz="2800" dirty="0" smtClean="0">
              <a:solidFill>
                <a:schemeClr val="tx2"/>
              </a:solidFill>
              <a:effectLst>
                <a:outerShdw blurRad="38100" dist="38100" dir="2700000" algn="tl">
                  <a:srgbClr val="000000">
                    <a:alpha val="43137"/>
                  </a:srgbClr>
                </a:outerShdw>
              </a:effectLst>
            </a:endParaRPr>
          </a:p>
          <a:p>
            <a:pPr lvl="1"/>
            <a:r>
              <a:rPr lang="en-US" sz="2400" dirty="0" smtClean="0">
                <a:effectLst>
                  <a:outerShdw blurRad="38100" dist="38100" dir="2700000" algn="tl">
                    <a:srgbClr val="000000">
                      <a:alpha val="43137"/>
                    </a:srgbClr>
                  </a:outerShdw>
                </a:effectLst>
              </a:rPr>
              <a:t>Timer Job Support</a:t>
            </a:r>
          </a:p>
          <a:p>
            <a:pPr lvl="1"/>
            <a:r>
              <a:rPr lang="en-US" sz="2400" dirty="0" smtClean="0">
                <a:solidFill>
                  <a:schemeClr val="tx1"/>
                </a:solidFill>
                <a:effectLst>
                  <a:outerShdw blurRad="38100" dist="38100" dir="2700000" algn="tl">
                    <a:srgbClr val="000000">
                      <a:alpha val="43137"/>
                    </a:srgbClr>
                  </a:outerShdw>
                </a:effectLst>
              </a:rPr>
              <a:t>PowerShell Support</a:t>
            </a:r>
          </a:p>
          <a:p>
            <a:r>
              <a:rPr lang="en-US" sz="2800" i="1" dirty="0" smtClean="0">
                <a:solidFill>
                  <a:schemeClr val="tx2"/>
                </a:solidFill>
                <a:effectLst>
                  <a:outerShdw blurRad="38100" dist="38100" dir="2700000" algn="tl">
                    <a:srgbClr val="000000">
                      <a:alpha val="43137"/>
                    </a:srgbClr>
                  </a:outerShdw>
                </a:effectLst>
              </a:rPr>
              <a:t>Capability </a:t>
            </a:r>
            <a:r>
              <a:rPr lang="en-US" sz="2800" dirty="0" smtClean="0">
                <a:solidFill>
                  <a:schemeClr val="tx2"/>
                </a:solidFill>
                <a:effectLst>
                  <a:outerShdw blurRad="38100" dist="38100" dir="2700000" algn="tl">
                    <a:srgbClr val="000000">
                      <a:alpha val="43137"/>
                    </a:srgbClr>
                  </a:outerShdw>
                </a:effectLst>
              </a:rPr>
              <a:t>to be multi-tenant aware</a:t>
            </a:r>
          </a:p>
          <a:p>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912298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97196"/>
          </a:xfrm>
        </p:spPr>
        <p:txBody>
          <a:bodyPr>
            <a:normAutofit/>
          </a:bodyPr>
          <a:lstStyle/>
          <a:p>
            <a:r>
              <a:rPr lang="en-US" sz="3600" dirty="0">
                <a:solidFill>
                  <a:schemeClr val="tx2"/>
                </a:solidFill>
                <a:effectLst>
                  <a:outerShdw blurRad="38100" dist="38100" dir="2700000" algn="tl">
                    <a:srgbClr val="000000">
                      <a:alpha val="43137"/>
                    </a:srgbClr>
                  </a:outerShdw>
                </a:effectLst>
              </a:rPr>
              <a:t>SharePoint 2010 Services Applications</a:t>
            </a:r>
            <a:br>
              <a:rPr lang="en-US" sz="3600" dirty="0">
                <a:solidFill>
                  <a:schemeClr val="tx2"/>
                </a:solidFill>
                <a:effectLst>
                  <a:outerShdw blurRad="38100" dist="38100" dir="2700000" algn="tl">
                    <a:srgbClr val="000000">
                      <a:alpha val="43137"/>
                    </a:srgbClr>
                  </a:outerShdw>
                </a:effectLst>
              </a:rPr>
            </a:br>
            <a:r>
              <a:rPr lang="en-US" sz="3600" i="1" dirty="0" smtClean="0">
                <a:solidFill>
                  <a:schemeClr val="tx2"/>
                </a:solidFill>
                <a:effectLst>
                  <a:outerShdw blurRad="38100" dist="38100" dir="2700000" algn="tl">
                    <a:srgbClr val="000000">
                      <a:alpha val="43137"/>
                    </a:srgbClr>
                  </a:outerShdw>
                </a:effectLst>
              </a:rPr>
              <a:t>Benefits of a Shared Services Architecture</a:t>
            </a:r>
            <a:endParaRPr lang="en-US" sz="3600" i="1" dirty="0">
              <a:solidFill>
                <a:schemeClr val="tx2"/>
              </a:solidFill>
              <a:effectLst>
                <a:outerShdw blurRad="38100" dist="38100" dir="2700000" algn="tl">
                  <a:srgbClr val="000000">
                    <a:alpha val="43137"/>
                  </a:srgbClr>
                </a:outerShdw>
              </a:effectLst>
            </a:endParaRPr>
          </a:p>
        </p:txBody>
      </p:sp>
      <p:sp>
        <p:nvSpPr>
          <p:cNvPr id="4" name="Text Placeholder 2"/>
          <p:cNvSpPr>
            <a:spLocks noGrp="1"/>
          </p:cNvSpPr>
          <p:nvPr>
            <p:ph type="body" sz="quarter" idx="10"/>
          </p:nvPr>
        </p:nvSpPr>
        <p:spPr>
          <a:xfrm>
            <a:off x="381000" y="1600200"/>
            <a:ext cx="8382000" cy="3274743"/>
          </a:xfrm>
        </p:spPr>
        <p:txBody>
          <a:bodyPr/>
          <a:lstStyle/>
          <a:p>
            <a:r>
              <a:rPr lang="en-US" dirty="0" smtClean="0">
                <a:gradFill>
                  <a:gsLst>
                    <a:gs pos="0">
                      <a:schemeClr val="tx1"/>
                    </a:gs>
                    <a:gs pos="100000">
                      <a:schemeClr val="tx1"/>
                    </a:gs>
                  </a:gsLst>
                  <a:lin ang="5400000" scaled="0"/>
                </a:gradFill>
                <a:effectLst>
                  <a:outerShdw blurRad="38100" dist="38100" dir="2700000" algn="tl">
                    <a:srgbClr val="000000">
                      <a:alpha val="43137"/>
                    </a:srgbClr>
                  </a:outerShdw>
                </a:effectLst>
              </a:rPr>
              <a:t>Simpler Administration experience</a:t>
            </a:r>
          </a:p>
          <a:p>
            <a:r>
              <a:rPr lang="en-US" dirty="0" smtClean="0">
                <a:gradFill>
                  <a:gsLst>
                    <a:gs pos="0">
                      <a:schemeClr val="tx1"/>
                    </a:gs>
                    <a:gs pos="100000">
                      <a:schemeClr val="tx1"/>
                    </a:gs>
                  </a:gsLst>
                  <a:lin ang="5400000" scaled="0"/>
                </a:gradFill>
                <a:effectLst>
                  <a:outerShdw blurRad="38100" dist="38100" dir="2700000" algn="tl">
                    <a:srgbClr val="000000">
                      <a:alpha val="43137"/>
                    </a:srgbClr>
                  </a:outerShdw>
                </a:effectLst>
              </a:rPr>
              <a:t>Organization governance from a single location</a:t>
            </a:r>
          </a:p>
          <a:p>
            <a:pPr lvl="1"/>
            <a:r>
              <a:rPr lang="en-US" i="1" dirty="0" smtClean="0">
                <a:gradFill>
                  <a:gsLst>
                    <a:gs pos="0">
                      <a:schemeClr val="tx1"/>
                    </a:gs>
                    <a:gs pos="100000">
                      <a:schemeClr val="tx1"/>
                    </a:gs>
                  </a:gsLst>
                  <a:lin ang="5400000" scaled="0"/>
                </a:gradFill>
                <a:effectLst>
                  <a:outerShdw blurRad="38100" dist="38100" dir="2700000" algn="tl">
                    <a:srgbClr val="000000">
                      <a:alpha val="43137"/>
                    </a:srgbClr>
                  </a:outerShdw>
                </a:effectLst>
              </a:rPr>
              <a:t>Shared Services Architecture </a:t>
            </a:r>
            <a:r>
              <a:rPr lang="en-US" dirty="0" smtClean="0">
                <a:gradFill>
                  <a:gsLst>
                    <a:gs pos="0">
                      <a:schemeClr val="tx1"/>
                    </a:gs>
                    <a:gs pos="100000">
                      <a:schemeClr val="tx1"/>
                    </a:gs>
                  </a:gsLst>
                  <a:lin ang="5400000" scaled="0"/>
                </a:gradFill>
                <a:effectLst>
                  <a:outerShdw blurRad="38100" dist="38100" dir="2700000" algn="tl">
                    <a:srgbClr val="000000">
                      <a:alpha val="43137"/>
                    </a:srgbClr>
                  </a:outerShdw>
                </a:effectLst>
              </a:rPr>
              <a:t>now allows a global company to consume from a ‘master’ farm</a:t>
            </a:r>
          </a:p>
          <a:p>
            <a:r>
              <a:rPr lang="en-US" dirty="0" smtClean="0">
                <a:gradFill>
                  <a:gsLst>
                    <a:gs pos="0">
                      <a:schemeClr val="tx1"/>
                    </a:gs>
                    <a:gs pos="100000">
                      <a:schemeClr val="tx1"/>
                    </a:gs>
                  </a:gsLst>
                  <a:lin ang="5400000" scaled="0"/>
                </a:gradFill>
                <a:effectLst>
                  <a:outerShdw blurRad="38100" dist="38100" dir="2700000" algn="tl">
                    <a:srgbClr val="000000">
                      <a:alpha val="43137"/>
                    </a:srgbClr>
                  </a:outerShdw>
                </a:effectLst>
              </a:rPr>
              <a:t>Now possible to enforce a company-wide taxonomy from a single location</a:t>
            </a:r>
            <a:endParaRPr lang="en-US" dirty="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6760975"/>
      </p:ext>
    </p:extLst>
  </p:cSld>
  <p:clrMapOvr>
    <a:masterClrMapping/>
  </p:clrMapOvr>
  <p:transition advTm="3031">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normAutofit/>
          </a:bodyPr>
          <a:lstStyle/>
          <a:p>
            <a:r>
              <a:rPr lang="en-US" sz="3600" dirty="0" smtClean="0">
                <a:solidFill>
                  <a:schemeClr val="tx2"/>
                </a:solidFill>
                <a:effectLst>
                  <a:outerShdw blurRad="38100" dist="38100" dir="2700000" algn="tl">
                    <a:srgbClr val="000000">
                      <a:alpha val="43137"/>
                    </a:srgbClr>
                  </a:outerShdw>
                </a:effectLst>
              </a:rPr>
              <a:t>SharePoint 2010 Service Applications</a:t>
            </a:r>
            <a:br>
              <a:rPr lang="en-US" sz="3600" dirty="0" smtClean="0">
                <a:solidFill>
                  <a:schemeClr val="tx2"/>
                </a:solidFill>
                <a:effectLst>
                  <a:outerShdw blurRad="38100" dist="38100" dir="2700000" algn="tl">
                    <a:srgbClr val="000000">
                      <a:alpha val="43137"/>
                    </a:srgbClr>
                  </a:outerShdw>
                </a:effectLst>
              </a:rPr>
            </a:br>
            <a:r>
              <a:rPr lang="en-US" sz="3600" i="1" dirty="0" smtClean="0">
                <a:solidFill>
                  <a:schemeClr val="tx2"/>
                </a:solidFill>
                <a:effectLst>
                  <a:outerShdw blurRad="38100" dist="38100" dir="2700000" algn="tl">
                    <a:srgbClr val="000000">
                      <a:alpha val="43137"/>
                    </a:srgbClr>
                  </a:outerShdw>
                </a:effectLst>
              </a:rPr>
              <a:t>Native SSA’s (1 of 2)</a:t>
            </a:r>
            <a:endParaRPr lang="en-US" sz="36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368754"/>
            <a:ext cx="8382000" cy="5336846"/>
          </a:xfrm>
        </p:spPr>
        <p:txBody>
          <a:bodyPr/>
          <a:lstStyle/>
          <a:p>
            <a:r>
              <a:rPr lang="en-US" sz="2000" b="1" dirty="0" smtClean="0">
                <a:solidFill>
                  <a:schemeClr val="tx2"/>
                </a:solidFill>
                <a:effectLst>
                  <a:outerShdw blurRad="38100" dist="38100" dir="2700000" algn="tl">
                    <a:srgbClr val="000000">
                      <a:alpha val="43137"/>
                    </a:srgbClr>
                  </a:outerShdw>
                </a:effectLst>
              </a:rPr>
              <a:t>Access Services</a:t>
            </a:r>
          </a:p>
          <a:p>
            <a:pPr lvl="1"/>
            <a:r>
              <a:rPr lang="en-US" sz="1800" dirty="0" smtClean="0">
                <a:effectLst>
                  <a:outerShdw blurRad="38100" dist="38100" dir="2700000" algn="tl">
                    <a:srgbClr val="000000">
                      <a:alpha val="43137"/>
                    </a:srgbClr>
                  </a:outerShdw>
                </a:effectLst>
              </a:rPr>
              <a:t>Allows viewing, editing, and interacting with Access databases in a browser. </a:t>
            </a:r>
          </a:p>
          <a:p>
            <a:r>
              <a:rPr lang="en-US" sz="2000" b="1" dirty="0" smtClean="0">
                <a:solidFill>
                  <a:schemeClr val="tx2"/>
                </a:solidFill>
                <a:effectLst>
                  <a:outerShdw blurRad="38100" dist="38100" dir="2700000" algn="tl">
                    <a:srgbClr val="000000">
                      <a:alpha val="43137"/>
                    </a:srgbClr>
                  </a:outerShdw>
                </a:effectLst>
              </a:rPr>
              <a:t>Business Data Catalog</a:t>
            </a:r>
          </a:p>
          <a:p>
            <a:pPr lvl="1"/>
            <a:r>
              <a:rPr lang="en-US" sz="1800" dirty="0" smtClean="0">
                <a:effectLst>
                  <a:outerShdw blurRad="38100" dist="38100" dir="2700000" algn="tl">
                    <a:srgbClr val="000000">
                      <a:alpha val="43137"/>
                    </a:srgbClr>
                  </a:outerShdw>
                </a:effectLst>
              </a:rPr>
              <a:t>Allows integration with LOB  applications (Lines-of-Business). </a:t>
            </a:r>
          </a:p>
          <a:p>
            <a:r>
              <a:rPr lang="en-US" sz="2000" b="1" dirty="0" smtClean="0">
                <a:solidFill>
                  <a:schemeClr val="tx2"/>
                </a:solidFill>
                <a:effectLst>
                  <a:outerShdw blurRad="38100" dist="38100" dir="2700000" algn="tl">
                    <a:srgbClr val="000000">
                      <a:alpha val="43137"/>
                    </a:srgbClr>
                  </a:outerShdw>
                </a:effectLst>
              </a:rPr>
              <a:t>Excel Services</a:t>
            </a:r>
          </a:p>
          <a:p>
            <a:pPr lvl="1"/>
            <a:r>
              <a:rPr lang="en-US" sz="1800" dirty="0" smtClean="0">
                <a:effectLst>
                  <a:outerShdw blurRad="38100" dist="38100" dir="2700000" algn="tl">
                    <a:srgbClr val="000000">
                      <a:alpha val="43137"/>
                    </a:srgbClr>
                  </a:outerShdw>
                </a:effectLst>
              </a:rPr>
              <a:t>Allows viewing and interactivity with Excel files in a browser. </a:t>
            </a:r>
          </a:p>
          <a:p>
            <a:r>
              <a:rPr lang="en-US" sz="2000" b="1" dirty="0" smtClean="0">
                <a:solidFill>
                  <a:schemeClr val="tx2"/>
                </a:solidFill>
                <a:effectLst>
                  <a:outerShdw blurRad="38100" dist="38100" dir="2700000" algn="tl">
                    <a:srgbClr val="000000">
                      <a:alpha val="43137"/>
                    </a:srgbClr>
                  </a:outerShdw>
                </a:effectLst>
              </a:rPr>
              <a:t>Managed Metadata Service</a:t>
            </a:r>
          </a:p>
          <a:p>
            <a:pPr lvl="1"/>
            <a:r>
              <a:rPr lang="en-US" sz="1800" dirty="0" smtClean="0">
                <a:effectLst>
                  <a:outerShdw blurRad="38100" dist="38100" dir="2700000" algn="tl">
                    <a:srgbClr val="000000">
                      <a:alpha val="43137"/>
                    </a:srgbClr>
                  </a:outerShdw>
                </a:effectLst>
              </a:rPr>
              <a:t>Provides access to managed taxonomy hierarchies, keywords, social tags and Content Type publishing across site collections. </a:t>
            </a:r>
          </a:p>
          <a:p>
            <a:r>
              <a:rPr lang="en-US" sz="2000" b="1" dirty="0" smtClean="0">
                <a:solidFill>
                  <a:schemeClr val="tx2"/>
                </a:solidFill>
                <a:effectLst>
                  <a:outerShdw blurRad="38100" dist="38100" dir="2700000" algn="tl">
                    <a:srgbClr val="000000">
                      <a:alpha val="43137"/>
                    </a:srgbClr>
                  </a:outerShdw>
                </a:effectLst>
              </a:rPr>
              <a:t>People</a:t>
            </a:r>
          </a:p>
          <a:p>
            <a:pPr lvl="1"/>
            <a:r>
              <a:rPr lang="en-US" sz="1800" dirty="0" smtClean="0">
                <a:effectLst>
                  <a:outerShdw blurRad="38100" dist="38100" dir="2700000" algn="tl">
                    <a:srgbClr val="000000">
                      <a:alpha val="43137"/>
                    </a:srgbClr>
                  </a:outerShdw>
                </a:effectLst>
              </a:rPr>
              <a:t>Enables creation and sharing of user profiles, organization profiles and social tags (required for MySite); depends on the Enterprise Metadata service and can share data with the Search service. </a:t>
            </a:r>
          </a:p>
          <a:p>
            <a:r>
              <a:rPr lang="en-US" sz="2000" b="1" dirty="0" smtClean="0">
                <a:solidFill>
                  <a:schemeClr val="tx2"/>
                </a:solidFill>
                <a:effectLst>
                  <a:outerShdw blurRad="38100" dist="38100" dir="2700000" algn="tl">
                    <a:srgbClr val="000000">
                      <a:alpha val="43137"/>
                    </a:srgbClr>
                  </a:outerShdw>
                </a:effectLst>
              </a:rPr>
              <a:t>Search Service Application</a:t>
            </a:r>
          </a:p>
          <a:p>
            <a:pPr lvl="1"/>
            <a:r>
              <a:rPr lang="en-US" sz="1800" dirty="0" smtClean="0">
                <a:effectLst>
                  <a:outerShdw blurRad="38100" dist="38100" dir="2700000" algn="tl">
                    <a:srgbClr val="000000">
                      <a:alpha val="43137"/>
                    </a:srgbClr>
                  </a:outerShdw>
                </a:effectLst>
              </a:rPr>
              <a:t>Index content and/or serve search queries. </a:t>
            </a:r>
          </a:p>
          <a:p>
            <a:pPr lvl="1">
              <a:buNone/>
            </a:pPr>
            <a:endParaRPr lang="en-US" sz="1800" dirty="0" smtClean="0">
              <a:effectLst>
                <a:outerShdw blurRad="38100" dist="38100" dir="2700000" algn="tl">
                  <a:srgbClr val="000000">
                    <a:alpha val="43137"/>
                  </a:srgbClr>
                </a:outerShdw>
              </a:effectLst>
            </a:endParaRPr>
          </a:p>
          <a:p>
            <a:endParaRPr lang="en-US" sz="1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2483729"/>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normAutofit/>
          </a:bodyPr>
          <a:lstStyle/>
          <a:p>
            <a:r>
              <a:rPr lang="en-US" sz="3600" dirty="0">
                <a:solidFill>
                  <a:schemeClr val="tx2"/>
                </a:solidFill>
                <a:effectLst>
                  <a:outerShdw blurRad="38100" dist="38100" dir="2700000" algn="tl">
                    <a:srgbClr val="000000">
                      <a:alpha val="43137"/>
                    </a:srgbClr>
                  </a:outerShdw>
                </a:effectLst>
              </a:rPr>
              <a:t>SharePoint 2010 Service Applications</a:t>
            </a:r>
            <a:br>
              <a:rPr lang="en-US" sz="3600" dirty="0">
                <a:solidFill>
                  <a:schemeClr val="tx2"/>
                </a:solidFill>
                <a:effectLst>
                  <a:outerShdw blurRad="38100" dist="38100" dir="2700000" algn="tl">
                    <a:srgbClr val="000000">
                      <a:alpha val="43137"/>
                    </a:srgbClr>
                  </a:outerShdw>
                </a:effectLst>
              </a:rPr>
            </a:br>
            <a:r>
              <a:rPr lang="en-US" sz="3600" i="1" dirty="0">
                <a:solidFill>
                  <a:schemeClr val="tx2"/>
                </a:solidFill>
                <a:effectLst>
                  <a:outerShdw blurRad="38100" dist="38100" dir="2700000" algn="tl">
                    <a:srgbClr val="000000">
                      <a:alpha val="43137"/>
                    </a:srgbClr>
                  </a:outerShdw>
                </a:effectLst>
              </a:rPr>
              <a:t>Native SSA’s </a:t>
            </a:r>
            <a:r>
              <a:rPr lang="en-US" sz="3600" i="1" dirty="0" smtClean="0">
                <a:solidFill>
                  <a:schemeClr val="tx2"/>
                </a:solidFill>
                <a:effectLst>
                  <a:outerShdw blurRad="38100" dist="38100" dir="2700000" algn="tl">
                    <a:srgbClr val="000000">
                      <a:alpha val="43137"/>
                    </a:srgbClr>
                  </a:outerShdw>
                </a:effectLst>
              </a:rPr>
              <a:t>(2 </a:t>
            </a:r>
            <a:r>
              <a:rPr lang="en-US" sz="3600" i="1" dirty="0">
                <a:solidFill>
                  <a:schemeClr val="tx2"/>
                </a:solidFill>
                <a:effectLst>
                  <a:outerShdw blurRad="38100" dist="38100" dir="2700000" algn="tl">
                    <a:srgbClr val="000000">
                      <a:alpha val="43137"/>
                    </a:srgbClr>
                  </a:outerShdw>
                </a:effectLst>
              </a:rPr>
              <a:t>of 2)</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7158" y="1356342"/>
            <a:ext cx="8382000" cy="5044458"/>
          </a:xfrm>
        </p:spPr>
        <p:txBody>
          <a:bodyPr>
            <a:normAutofit/>
          </a:bodyPr>
          <a:lstStyle/>
          <a:p>
            <a:r>
              <a:rPr lang="en-US" sz="2000" b="1" dirty="0" smtClean="0">
                <a:solidFill>
                  <a:schemeClr val="tx2"/>
                </a:solidFill>
                <a:effectLst>
                  <a:outerShdw blurRad="38100" dist="38100" dir="2700000" algn="tl">
                    <a:srgbClr val="000000">
                      <a:alpha val="43137"/>
                    </a:srgbClr>
                  </a:outerShdw>
                </a:effectLst>
              </a:rPr>
              <a:t>Secure Store Service</a:t>
            </a:r>
          </a:p>
          <a:p>
            <a:pPr lvl="1"/>
            <a:r>
              <a:rPr lang="en-US" sz="1800" dirty="0" smtClean="0">
                <a:effectLst>
                  <a:outerShdw blurRad="38100" dist="38100" dir="2700000" algn="tl">
                    <a:srgbClr val="000000">
                      <a:alpha val="43137"/>
                    </a:srgbClr>
                  </a:outerShdw>
                </a:effectLst>
              </a:rPr>
              <a:t>Provides capability to store data (e.g. credential set) securely and associate it to a specific identity or group of identities. </a:t>
            </a:r>
          </a:p>
          <a:p>
            <a:r>
              <a:rPr lang="en-US" sz="2000" b="1" dirty="0" smtClean="0">
                <a:solidFill>
                  <a:schemeClr val="tx2"/>
                </a:solidFill>
                <a:effectLst>
                  <a:outerShdw blurRad="38100" dist="38100" dir="2700000" algn="tl">
                    <a:srgbClr val="000000">
                      <a:alpha val="43137"/>
                    </a:srgbClr>
                  </a:outerShdw>
                </a:effectLst>
              </a:rPr>
              <a:t>State Service</a:t>
            </a:r>
          </a:p>
          <a:p>
            <a:pPr lvl="1"/>
            <a:r>
              <a:rPr lang="en-US" sz="1800" dirty="0" smtClean="0">
                <a:effectLst>
                  <a:outerShdw blurRad="38100" dist="38100" dir="2700000" algn="tl">
                    <a:srgbClr val="000000">
                      <a:alpha val="43137"/>
                    </a:srgbClr>
                  </a:outerShdw>
                </a:effectLst>
              </a:rPr>
              <a:t>Provides temporary storage of user session data for Office SharePoint Server components. </a:t>
            </a:r>
          </a:p>
          <a:p>
            <a:r>
              <a:rPr lang="en-US" sz="2000" b="1" dirty="0" smtClean="0">
                <a:solidFill>
                  <a:schemeClr val="tx2"/>
                </a:solidFill>
                <a:effectLst>
                  <a:outerShdw blurRad="38100" dist="38100" dir="2700000" algn="tl">
                    <a:srgbClr val="000000">
                      <a:alpha val="43137"/>
                    </a:srgbClr>
                  </a:outerShdw>
                </a:effectLst>
              </a:rPr>
              <a:t>Usage and Health data collection</a:t>
            </a:r>
          </a:p>
          <a:p>
            <a:pPr lvl="1"/>
            <a:r>
              <a:rPr lang="en-US" sz="1800" dirty="0" smtClean="0">
                <a:effectLst>
                  <a:outerShdw blurRad="38100" dist="38100" dir="2700000" algn="tl">
                    <a:srgbClr val="000000">
                      <a:alpha val="43137"/>
                    </a:srgbClr>
                  </a:outerShdw>
                </a:effectLst>
              </a:rPr>
              <a:t>This service collects farm wide usage and health data and provides the ability to view various usage and health reports. </a:t>
            </a:r>
          </a:p>
          <a:p>
            <a:r>
              <a:rPr lang="en-US" sz="2000" b="1" dirty="0" smtClean="0">
                <a:solidFill>
                  <a:schemeClr val="tx2"/>
                </a:solidFill>
                <a:effectLst>
                  <a:outerShdw blurRad="38100" dist="38100" dir="2700000" algn="tl">
                    <a:srgbClr val="000000">
                      <a:alpha val="43137"/>
                    </a:srgbClr>
                  </a:outerShdw>
                </a:effectLst>
              </a:rPr>
              <a:t>Visio Graphics Service</a:t>
            </a:r>
          </a:p>
          <a:p>
            <a:pPr lvl="1"/>
            <a:r>
              <a:rPr lang="en-US" sz="1800" dirty="0" smtClean="0">
                <a:effectLst>
                  <a:outerShdw blurRad="38100" dist="38100" dir="2700000" algn="tl">
                    <a:srgbClr val="000000">
                      <a:alpha val="43137"/>
                    </a:srgbClr>
                  </a:outerShdw>
                </a:effectLst>
              </a:rPr>
              <a:t>Enables viewing and refreshing of published Visio diagrams in a web browser. </a:t>
            </a:r>
          </a:p>
          <a:p>
            <a:r>
              <a:rPr lang="en-US" sz="2000" b="1" dirty="0" smtClean="0">
                <a:solidFill>
                  <a:schemeClr val="tx2"/>
                </a:solidFill>
                <a:effectLst>
                  <a:outerShdw blurRad="38100" dist="38100" dir="2700000" algn="tl">
                    <a:srgbClr val="000000">
                      <a:alpha val="43137"/>
                    </a:srgbClr>
                  </a:outerShdw>
                </a:effectLst>
              </a:rPr>
              <a:t>Web Analytics Service Application</a:t>
            </a:r>
          </a:p>
          <a:p>
            <a:pPr lvl="1"/>
            <a:r>
              <a:rPr lang="en-US" sz="1800" dirty="0" smtClean="0">
                <a:effectLst>
                  <a:outerShdw blurRad="38100" dist="38100" dir="2700000" algn="tl">
                    <a:srgbClr val="000000">
                      <a:alpha val="43137"/>
                    </a:srgbClr>
                  </a:outerShdw>
                </a:effectLst>
              </a:rPr>
              <a:t>Enable rich insights into web usage patterns by processing and analyzing web analytics data . </a:t>
            </a:r>
          </a:p>
          <a:p>
            <a:r>
              <a:rPr lang="en-US" sz="2000" b="1" dirty="0" smtClean="0">
                <a:solidFill>
                  <a:schemeClr val="tx2"/>
                </a:solidFill>
                <a:effectLst>
                  <a:outerShdw blurRad="38100" dist="38100" dir="2700000" algn="tl">
                    <a:srgbClr val="000000">
                      <a:alpha val="43137"/>
                    </a:srgbClr>
                  </a:outerShdw>
                </a:effectLst>
              </a:rPr>
              <a:t>Word Conversion Service Application</a:t>
            </a:r>
          </a:p>
          <a:p>
            <a:pPr lvl="1"/>
            <a:r>
              <a:rPr lang="en-US" sz="1800" dirty="0" smtClean="0">
                <a:effectLst>
                  <a:outerShdw blurRad="38100" dist="38100" dir="2700000" algn="tl">
                    <a:srgbClr val="000000">
                      <a:alpha val="43137"/>
                    </a:srgbClr>
                  </a:outerShdw>
                </a:effectLst>
              </a:rPr>
              <a:t>Provides a framework for performing automated document conversions  </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0933844"/>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97196"/>
          </a:xfrm>
        </p:spPr>
        <p:txBody>
          <a:bodyPr>
            <a:normAutofit/>
          </a:bodyPr>
          <a:lstStyle/>
          <a:p>
            <a:r>
              <a:rPr lang="en-US" sz="3600" dirty="0" smtClean="0">
                <a:solidFill>
                  <a:schemeClr val="tx2"/>
                </a:solidFill>
                <a:effectLst>
                  <a:outerShdw blurRad="38100" dist="38100" dir="2700000" algn="tl">
                    <a:srgbClr val="000000">
                      <a:alpha val="43137"/>
                    </a:srgbClr>
                  </a:outerShdw>
                </a:effectLst>
              </a:rPr>
              <a:t>SharePoint 2010 Service Applications </a:t>
            </a:r>
            <a:br>
              <a:rPr lang="en-US" sz="3600" dirty="0" smtClean="0">
                <a:solidFill>
                  <a:schemeClr val="tx2"/>
                </a:solidFill>
                <a:effectLst>
                  <a:outerShdw blurRad="38100" dist="38100" dir="2700000" algn="tl">
                    <a:srgbClr val="000000">
                      <a:alpha val="43137"/>
                    </a:srgbClr>
                  </a:outerShdw>
                </a:effectLst>
              </a:rPr>
            </a:br>
            <a:r>
              <a:rPr lang="en-US" sz="3600" i="1" dirty="0" smtClean="0">
                <a:solidFill>
                  <a:schemeClr val="tx2"/>
                </a:solidFill>
                <a:effectLst>
                  <a:outerShdw blurRad="38100" dist="38100" dir="2700000" algn="tl">
                    <a:srgbClr val="000000">
                      <a:alpha val="43137"/>
                    </a:srgbClr>
                  </a:outerShdw>
                </a:effectLst>
              </a:rPr>
              <a:t>Proxies</a:t>
            </a:r>
            <a:endParaRPr lang="en-US" sz="36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57158" y="1482328"/>
            <a:ext cx="8334404" cy="3871829"/>
          </a:xfrm>
        </p:spPr>
        <p:txBody>
          <a:bodyPr/>
          <a:lstStyle/>
          <a:p>
            <a:r>
              <a:rPr lang="en-US" dirty="0" smtClean="0">
                <a:solidFill>
                  <a:schemeClr val="tx2"/>
                </a:solidFill>
                <a:effectLst>
                  <a:outerShdw blurRad="38100" dist="38100" dir="2700000" algn="tl">
                    <a:srgbClr val="000000">
                      <a:alpha val="43137"/>
                    </a:srgbClr>
                  </a:outerShdw>
                </a:effectLst>
              </a:rPr>
              <a:t>Proxy is the virtual link used to connect SharePoint Web Applications to Shared Service Applications</a:t>
            </a:r>
          </a:p>
          <a:p>
            <a:pPr lvl="1"/>
            <a:r>
              <a:rPr lang="en-US" dirty="0" smtClean="0">
                <a:effectLst>
                  <a:outerShdw blurRad="38100" dist="38100" dir="2700000" algn="tl">
                    <a:srgbClr val="000000">
                      <a:alpha val="43137"/>
                    </a:srgbClr>
                  </a:outerShdw>
                </a:effectLst>
              </a:rPr>
              <a:t>Proxy created automatically when a Service Application is created</a:t>
            </a:r>
          </a:p>
          <a:p>
            <a:pPr lvl="1"/>
            <a:r>
              <a:rPr lang="en-US" dirty="0" smtClean="0">
                <a:effectLst>
                  <a:outerShdw blurRad="38100" dist="38100" dir="2700000" algn="tl">
                    <a:srgbClr val="000000">
                      <a:alpha val="43137"/>
                    </a:srgbClr>
                  </a:outerShdw>
                </a:effectLst>
              </a:rPr>
              <a:t>Proxies are managed with Service </a:t>
            </a:r>
            <a:r>
              <a:rPr lang="en-US" dirty="0">
                <a:effectLst>
                  <a:outerShdw blurRad="38100" dist="38100" dir="2700000" algn="tl">
                    <a:srgbClr val="000000">
                      <a:alpha val="43137"/>
                    </a:srgbClr>
                  </a:outerShdw>
                </a:effectLst>
              </a:rPr>
              <a:t>Applications in C</a:t>
            </a:r>
            <a:r>
              <a:rPr lang="en-US" dirty="0" smtClean="0">
                <a:effectLst>
                  <a:outerShdw blurRad="38100" dist="38100" dir="2700000" algn="tl">
                    <a:srgbClr val="000000">
                      <a:alpha val="43137"/>
                    </a:srgbClr>
                  </a:outerShdw>
                </a:effectLst>
              </a:rPr>
              <a:t>entral Administration</a:t>
            </a:r>
          </a:p>
          <a:p>
            <a:pPr lvl="1"/>
            <a:r>
              <a:rPr lang="en-US" dirty="0" smtClean="0">
                <a:effectLst>
                  <a:outerShdw blurRad="38100" dist="38100" dir="2700000" algn="tl">
                    <a:srgbClr val="000000">
                      <a:alpha val="43137"/>
                    </a:srgbClr>
                  </a:outerShdw>
                </a:effectLst>
              </a:rPr>
              <a:t>Some proxies might include settings which can be modified</a:t>
            </a:r>
          </a:p>
          <a:p>
            <a:pPr lvl="1"/>
            <a:r>
              <a:rPr lang="en-US" dirty="0" smtClean="0">
                <a:effectLst>
                  <a:outerShdw blurRad="38100" dist="38100" dir="2700000" algn="tl">
                    <a:srgbClr val="000000">
                      <a:alpha val="43137"/>
                    </a:srgbClr>
                  </a:outerShdw>
                </a:effectLst>
              </a:rPr>
              <a:t>A single proxy can be used by multiple Web </a:t>
            </a:r>
            <a:r>
              <a:rPr lang="en-US" dirty="0">
                <a:effectLst>
                  <a:outerShdw blurRad="38100" dist="38100" dir="2700000" algn="tl">
                    <a:srgbClr val="000000">
                      <a:alpha val="43137"/>
                    </a:srgbClr>
                  </a:outerShdw>
                </a:effectLst>
              </a:rPr>
              <a:t>Applications</a:t>
            </a:r>
            <a:endParaRPr lang="en-US" dirty="0" smtClean="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486962"/>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97196"/>
          </a:xfrm>
        </p:spPr>
        <p:txBody>
          <a:bodyPr/>
          <a:lstStyle/>
          <a:p>
            <a:r>
              <a:rPr lang="en-US" sz="4400" dirty="0">
                <a:solidFill>
                  <a:schemeClr val="tx2"/>
                </a:solidFill>
                <a:effectLst>
                  <a:outerShdw blurRad="38100" dist="38100" dir="2700000" algn="tl">
                    <a:srgbClr val="000000">
                      <a:alpha val="43137"/>
                    </a:srgbClr>
                  </a:outerShdw>
                </a:effectLst>
              </a:rPr>
              <a:t>SharePoint </a:t>
            </a:r>
            <a:r>
              <a:rPr lang="en-US" sz="4400" dirty="0" smtClean="0">
                <a:solidFill>
                  <a:schemeClr val="tx2"/>
                </a:solidFill>
                <a:effectLst>
                  <a:outerShdw blurRad="38100" dist="38100" dir="2700000" algn="tl">
                    <a:srgbClr val="000000">
                      <a:alpha val="43137"/>
                    </a:srgbClr>
                  </a:outerShdw>
                </a:effectLst>
              </a:rPr>
              <a:t>2010 Architecture</a:t>
            </a:r>
            <a:r>
              <a:rPr lang="en-US" sz="4400" dirty="0">
                <a:solidFill>
                  <a:schemeClr val="tx2"/>
                </a:solidFill>
                <a:effectLst>
                  <a:outerShdw blurRad="38100" dist="38100" dir="2700000" algn="tl">
                    <a:srgbClr val="000000">
                      <a:alpha val="43137"/>
                    </a:srgbClr>
                  </a:outerShdw>
                </a:effectLst>
              </a:rPr>
              <a:t/>
            </a:r>
            <a:br>
              <a:rPr lang="en-US" sz="4400" dirty="0">
                <a:solidFill>
                  <a:schemeClr val="tx2"/>
                </a:solidFill>
                <a:effectLst>
                  <a:outerShdw blurRad="38100" dist="38100" dir="2700000" algn="tl">
                    <a:srgbClr val="000000">
                      <a:alpha val="43137"/>
                    </a:srgbClr>
                  </a:outerShdw>
                </a:effectLst>
              </a:rPr>
            </a:br>
            <a:r>
              <a:rPr lang="en-US" sz="2800" i="1" dirty="0" smtClean="0">
                <a:solidFill>
                  <a:schemeClr val="tx2"/>
                </a:solidFill>
                <a:effectLst>
                  <a:outerShdw blurRad="38100" dist="38100" dir="2700000" algn="tl">
                    <a:srgbClr val="000000">
                      <a:alpha val="43137"/>
                    </a:srgbClr>
                  </a:outerShdw>
                </a:effectLst>
              </a:rPr>
              <a:t>More Flexible</a:t>
            </a:r>
            <a:endParaRPr lang="en-US"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7158" y="1343489"/>
            <a:ext cx="8382000" cy="5743111"/>
          </a:xfrm>
        </p:spPr>
        <p:txBody>
          <a:bodyPr/>
          <a:lstStyle/>
          <a:p>
            <a:r>
              <a:rPr lang="en-US" dirty="0" smtClean="0">
                <a:effectLst>
                  <a:outerShdw blurRad="38100" dist="38100" dir="2700000" algn="tl">
                    <a:srgbClr val="000000">
                      <a:alpha val="43137"/>
                    </a:srgbClr>
                  </a:outerShdw>
                </a:effectLst>
              </a:rPr>
              <a:t>Server number can now be much larger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(Tens of servers in a single farm)</a:t>
            </a:r>
            <a:br>
              <a:rPr lang="en-US" dirty="0" smtClean="0">
                <a:effectLst>
                  <a:outerShdw blurRad="38100" dist="38100" dir="2700000" algn="tl">
                    <a:srgbClr val="000000">
                      <a:alpha val="43137"/>
                    </a:srgbClr>
                  </a:outerShdw>
                </a:effectLst>
              </a:rPr>
            </a:b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Enterprises can write their own services that take advantage of the SharePoint infrastructure</a:t>
            </a:r>
            <a:br>
              <a:rPr lang="en-US" dirty="0" smtClean="0">
                <a:effectLst>
                  <a:outerShdw blurRad="38100" dist="38100" dir="2700000" algn="tl">
                    <a:srgbClr val="000000">
                      <a:alpha val="43137"/>
                    </a:srgbClr>
                  </a:outerShdw>
                </a:effectLst>
              </a:rPr>
            </a:b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PTC (Partially Trusted Code) hosting</a:t>
            </a:r>
            <a:br>
              <a:rPr lang="en-US" dirty="0" smtClean="0">
                <a:effectLst>
                  <a:outerShdw blurRad="38100" dist="38100" dir="2700000" algn="tl">
                    <a:srgbClr val="000000">
                      <a:alpha val="43137"/>
                    </a:srgbClr>
                  </a:outerShdw>
                </a:effectLst>
              </a:rPr>
            </a:b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PowerShell scripting replacing STSADM</a:t>
            </a:r>
          </a:p>
          <a:p>
            <a:pPr lvl="1"/>
            <a:endParaRPr lang="en-US"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0389329"/>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87202"/>
            <a:ext cx="8382000" cy="997196"/>
          </a:xfrm>
        </p:spPr>
        <p:txBody>
          <a:bodyPr>
            <a:normAutofit/>
          </a:bodyPr>
          <a:lstStyle/>
          <a:p>
            <a:r>
              <a:rPr lang="en-US" sz="3600" dirty="0">
                <a:solidFill>
                  <a:schemeClr val="tx2"/>
                </a:solidFill>
                <a:effectLst>
                  <a:outerShdw blurRad="38100" dist="38100" dir="2700000" algn="tl">
                    <a:srgbClr val="000000">
                      <a:alpha val="43137"/>
                    </a:srgbClr>
                  </a:outerShdw>
                </a:effectLst>
              </a:rPr>
              <a:t>SharePoint 2010 Service Applications </a:t>
            </a:r>
            <a:br>
              <a:rPr lang="en-US" sz="3600" dirty="0">
                <a:solidFill>
                  <a:schemeClr val="tx2"/>
                </a:solidFill>
                <a:effectLst>
                  <a:outerShdw blurRad="38100" dist="38100" dir="2700000" algn="tl">
                    <a:srgbClr val="000000">
                      <a:alpha val="43137"/>
                    </a:srgbClr>
                  </a:outerShdw>
                </a:effectLst>
              </a:rPr>
            </a:br>
            <a:r>
              <a:rPr lang="en-US" sz="3600" i="1" dirty="0" smtClean="0">
                <a:solidFill>
                  <a:schemeClr val="tx2"/>
                </a:solidFill>
                <a:effectLst>
                  <a:outerShdw blurRad="38100" dist="38100" dir="2700000" algn="tl">
                    <a:srgbClr val="000000">
                      <a:alpha val="43137"/>
                    </a:srgbClr>
                  </a:outerShdw>
                </a:effectLst>
              </a:rPr>
              <a:t>‘Parent Farm’ (2007) vs. ‘Cross Farm’ (2010)</a:t>
            </a:r>
            <a:endParaRPr lang="en-US" sz="36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28596" y="1329589"/>
            <a:ext cx="7977214" cy="5604611"/>
          </a:xfrm>
        </p:spPr>
        <p:txBody>
          <a:bodyPr/>
          <a:lstStyle/>
          <a:p>
            <a:r>
              <a:rPr lang="en-US" sz="2400" dirty="0" smtClean="0">
                <a:solidFill>
                  <a:schemeClr val="tx2"/>
                </a:solidFill>
                <a:effectLst>
                  <a:outerShdw blurRad="38100" dist="38100" dir="2700000" algn="tl">
                    <a:srgbClr val="000000">
                      <a:alpha val="43137"/>
                    </a:srgbClr>
                  </a:outerShdw>
                </a:effectLst>
              </a:rPr>
              <a:t>(2007) Parent Farm is ‘all or nothing’</a:t>
            </a:r>
          </a:p>
          <a:p>
            <a:pPr lvl="1"/>
            <a:r>
              <a:rPr lang="en-US" sz="2000" dirty="0" smtClean="0">
                <a:effectLst>
                  <a:outerShdw blurRad="38100" dist="38100" dir="2700000" algn="tl">
                    <a:srgbClr val="000000">
                      <a:alpha val="43137"/>
                    </a:srgbClr>
                  </a:outerShdw>
                </a:effectLst>
              </a:rPr>
              <a:t>Configure 1 SSP to provide services to other farms</a:t>
            </a:r>
          </a:p>
          <a:p>
            <a:pPr lvl="1"/>
            <a:r>
              <a:rPr lang="en-US" sz="2000" dirty="0" smtClean="0">
                <a:effectLst>
                  <a:outerShdw blurRad="38100" dist="38100" dir="2700000" algn="tl">
                    <a:srgbClr val="000000">
                      <a:alpha val="43137"/>
                    </a:srgbClr>
                  </a:outerShdw>
                </a:effectLst>
              </a:rPr>
              <a:t>Configure child Web Application to consume 1 SSP  with ALL services from parent</a:t>
            </a:r>
          </a:p>
          <a:p>
            <a:pPr lvl="1"/>
            <a:r>
              <a:rPr lang="en-US" sz="2000" dirty="0" smtClean="0">
                <a:effectLst>
                  <a:outerShdw blurRad="38100" dist="38100" dir="2700000" algn="tl">
                    <a:srgbClr val="000000">
                      <a:alpha val="43137"/>
                    </a:srgbClr>
                  </a:outerShdw>
                </a:effectLst>
              </a:rPr>
              <a:t>Child farm needs access to parent farm databases</a:t>
            </a:r>
          </a:p>
          <a:p>
            <a:pPr lvl="1"/>
            <a:endParaRPr lang="en-US" sz="2000" dirty="0" smtClean="0">
              <a:effectLst>
                <a:outerShdw blurRad="38100" dist="38100" dir="2700000" algn="tl">
                  <a:srgbClr val="000000">
                    <a:alpha val="43137"/>
                  </a:srgbClr>
                </a:outerShdw>
              </a:effectLst>
            </a:endParaRPr>
          </a:p>
          <a:p>
            <a:r>
              <a:rPr lang="en-US" sz="2400" dirty="0" smtClean="0">
                <a:solidFill>
                  <a:schemeClr val="tx2"/>
                </a:solidFill>
                <a:effectLst>
                  <a:outerShdw blurRad="38100" dist="38100" dir="2700000" algn="tl">
                    <a:srgbClr val="000000">
                      <a:alpha val="43137"/>
                    </a:srgbClr>
                  </a:outerShdw>
                </a:effectLst>
              </a:rPr>
              <a:t>(2010) Cross-Farm Service Applications are </a:t>
            </a:r>
            <a:r>
              <a:rPr lang="en-US" sz="2400" b="1" dirty="0" smtClean="0">
                <a:solidFill>
                  <a:schemeClr val="tx2"/>
                </a:solidFill>
                <a:effectLst>
                  <a:outerShdw blurRad="38100" dist="38100" dir="2700000" algn="tl">
                    <a:srgbClr val="000000">
                      <a:alpha val="43137"/>
                    </a:srgbClr>
                  </a:outerShdw>
                </a:effectLst>
              </a:rPr>
              <a:t>flexible</a:t>
            </a:r>
          </a:p>
          <a:p>
            <a:pPr lvl="1"/>
            <a:r>
              <a:rPr lang="en-US" sz="2000" dirty="0" smtClean="0">
                <a:effectLst>
                  <a:outerShdw blurRad="38100" dist="38100" dir="2700000" algn="tl">
                    <a:srgbClr val="000000">
                      <a:alpha val="43137"/>
                    </a:srgbClr>
                  </a:outerShdw>
                </a:effectLst>
              </a:rPr>
              <a:t>Remote farms don’t need perms to parent farm </a:t>
            </a:r>
            <a:r>
              <a:rPr lang="en-US" sz="2000" dirty="0">
                <a:effectLst>
                  <a:outerShdw blurRad="38100" dist="38100" dir="2700000" algn="tl">
                    <a:srgbClr val="000000">
                      <a:alpha val="43137"/>
                    </a:srgbClr>
                  </a:outerShdw>
                </a:effectLst>
              </a:rPr>
              <a:t>databases</a:t>
            </a:r>
            <a:endParaRPr lang="en-US" sz="2000" dirty="0" smtClean="0">
              <a:effectLst>
                <a:outerShdw blurRad="38100" dist="38100" dir="2700000" algn="tl">
                  <a:srgbClr val="000000">
                    <a:alpha val="43137"/>
                  </a:srgbClr>
                </a:outerShdw>
              </a:effectLst>
            </a:endParaRPr>
          </a:p>
          <a:p>
            <a:pPr lvl="1"/>
            <a:r>
              <a:rPr lang="en-US" sz="2000" dirty="0" smtClean="0">
                <a:effectLst>
                  <a:outerShdw blurRad="38100" dist="38100" dir="2700000" algn="tl">
                    <a:srgbClr val="000000">
                      <a:alpha val="43137"/>
                    </a:srgbClr>
                  </a:outerShdw>
                </a:effectLst>
              </a:rPr>
              <a:t>Any farm can publish Shared Service Applications</a:t>
            </a:r>
          </a:p>
          <a:p>
            <a:pPr lvl="1"/>
            <a:r>
              <a:rPr lang="en-US" sz="2000" dirty="0">
                <a:effectLst>
                  <a:outerShdw blurRad="38100" dist="38100" dir="2700000" algn="tl">
                    <a:srgbClr val="000000">
                      <a:alpha val="43137"/>
                    </a:srgbClr>
                  </a:outerShdw>
                </a:effectLst>
              </a:rPr>
              <a:t>Web Application can </a:t>
            </a:r>
            <a:r>
              <a:rPr lang="en-US" sz="2000" dirty="0" smtClean="0">
                <a:effectLst>
                  <a:outerShdw blurRad="38100" dist="38100" dir="2700000" algn="tl">
                    <a:srgbClr val="000000">
                      <a:alpha val="43137"/>
                    </a:srgbClr>
                  </a:outerShdw>
                </a:effectLst>
              </a:rPr>
              <a:t>use both local and remote Service </a:t>
            </a:r>
            <a:r>
              <a:rPr lang="en-US" sz="2000" dirty="0">
                <a:effectLst>
                  <a:outerShdw blurRad="38100" dist="38100" dir="2700000" algn="tl">
                    <a:srgbClr val="000000">
                      <a:alpha val="43137"/>
                    </a:srgbClr>
                  </a:outerShdw>
                </a:effectLst>
              </a:rPr>
              <a:t>Applications</a:t>
            </a:r>
            <a:endParaRPr lang="en-US" sz="2000" dirty="0" smtClean="0">
              <a:effectLst>
                <a:outerShdw blurRad="38100" dist="38100" dir="2700000" algn="tl">
                  <a:srgbClr val="000000">
                    <a:alpha val="43137"/>
                  </a:srgbClr>
                </a:outerShdw>
              </a:effectLst>
            </a:endParaRPr>
          </a:p>
          <a:p>
            <a:pPr lvl="1"/>
            <a:r>
              <a:rPr lang="en-US" sz="2000" dirty="0" smtClean="0">
                <a:effectLst>
                  <a:outerShdw blurRad="38100" dist="38100" dir="2700000" algn="tl">
                    <a:srgbClr val="000000">
                      <a:alpha val="43137"/>
                    </a:srgbClr>
                  </a:outerShdw>
                </a:effectLst>
              </a:rPr>
              <a:t>Provides for centralized “enterprise” services</a:t>
            </a:r>
          </a:p>
          <a:p>
            <a:pPr lvl="1"/>
            <a:r>
              <a:rPr lang="en-US" sz="2000" dirty="0" smtClean="0">
                <a:effectLst>
                  <a:outerShdw blurRad="38100" dist="38100" dir="2700000" algn="tl">
                    <a:srgbClr val="000000">
                      <a:alpha val="43137"/>
                    </a:srgbClr>
                  </a:outerShdw>
                </a:effectLst>
              </a:rPr>
              <a:t>Not all Services can be shared between farms</a:t>
            </a:r>
          </a:p>
          <a:p>
            <a:pPr lvl="2"/>
            <a:r>
              <a:rPr lang="en-US" sz="1800" b="1" dirty="0" smtClean="0">
                <a:solidFill>
                  <a:schemeClr val="tx2"/>
                </a:solidFill>
                <a:effectLst>
                  <a:outerShdw blurRad="38100" dist="38100" dir="2700000" algn="tl">
                    <a:srgbClr val="000000">
                      <a:alpha val="43137"/>
                    </a:srgbClr>
                  </a:outerShdw>
                </a:effectLst>
              </a:rPr>
              <a:t>YES</a:t>
            </a:r>
            <a:r>
              <a:rPr lang="en-US" sz="1800" dirty="0" smtClean="0">
                <a:effectLst>
                  <a:outerShdw blurRad="38100" dist="38100" dir="2700000" algn="tl">
                    <a:srgbClr val="000000">
                      <a:alpha val="43137"/>
                    </a:srgbClr>
                  </a:outerShdw>
                </a:effectLst>
              </a:rPr>
              <a:t>:  People, Managed Metadata, BDC, Search, Secure Store, Web Analytics, PerformancePoint</a:t>
            </a:r>
          </a:p>
          <a:p>
            <a:pPr lvl="2"/>
            <a:r>
              <a:rPr lang="en-US" sz="1800" b="1" dirty="0" smtClean="0">
                <a:solidFill>
                  <a:schemeClr val="tx2"/>
                </a:solidFill>
                <a:effectLst>
                  <a:outerShdw blurRad="38100" dist="38100" dir="2700000" algn="tl">
                    <a:srgbClr val="000000">
                      <a:alpha val="43137"/>
                    </a:srgbClr>
                  </a:outerShdw>
                </a:effectLst>
              </a:rPr>
              <a:t>NO</a:t>
            </a:r>
            <a:r>
              <a:rPr lang="en-US" sz="1800" dirty="0" smtClean="0">
                <a:effectLst>
                  <a:outerShdw blurRad="38100" dist="38100" dir="2700000" algn="tl">
                    <a:srgbClr val="000000">
                      <a:alpha val="43137"/>
                    </a:srgbClr>
                  </a:outerShdw>
                </a:effectLst>
              </a:rPr>
              <a:t>:  Project, Excel Services, Access, Visio, Word, Word Viewing</a:t>
            </a:r>
            <a:endParaRPr lang="en-US" sz="1800" dirty="0" smtClean="0">
              <a:solidFill>
                <a:srgbClr val="FF0000"/>
              </a:solidFill>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9881153"/>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normAutofit/>
          </a:bodyPr>
          <a:lstStyle/>
          <a:p>
            <a:r>
              <a:rPr lang="en-US" sz="3600" dirty="0">
                <a:solidFill>
                  <a:schemeClr val="tx2"/>
                </a:solidFill>
                <a:effectLst>
                  <a:outerShdw blurRad="38100" dist="38100" dir="2700000" algn="tl">
                    <a:srgbClr val="000000">
                      <a:alpha val="43137"/>
                    </a:srgbClr>
                  </a:outerShdw>
                </a:effectLst>
              </a:rPr>
              <a:t>SharePoint 2010 Service Applications </a:t>
            </a:r>
            <a:br>
              <a:rPr lang="en-US" sz="3600" dirty="0">
                <a:solidFill>
                  <a:schemeClr val="tx2"/>
                </a:solidFill>
                <a:effectLst>
                  <a:outerShdw blurRad="38100" dist="38100" dir="2700000" algn="tl">
                    <a:srgbClr val="000000">
                      <a:alpha val="43137"/>
                    </a:srgbClr>
                  </a:outerShdw>
                </a:effectLst>
              </a:rPr>
            </a:br>
            <a:r>
              <a:rPr lang="en-US" sz="3600" i="1" dirty="0" smtClean="0">
                <a:solidFill>
                  <a:schemeClr val="tx2"/>
                </a:solidFill>
                <a:effectLst>
                  <a:outerShdw blurRad="38100" dist="38100" dir="2700000" algn="tl">
                    <a:srgbClr val="000000">
                      <a:alpha val="43137"/>
                    </a:srgbClr>
                  </a:outerShdw>
                </a:effectLst>
              </a:rPr>
              <a:t>Shared Services Architecture</a:t>
            </a:r>
            <a:endParaRPr lang="en-US" sz="3600" i="1" dirty="0">
              <a:solidFill>
                <a:schemeClr val="tx2"/>
              </a:solidFill>
              <a:effectLst>
                <a:outerShdw blurRad="38100" dist="38100" dir="2700000" algn="tl">
                  <a:srgbClr val="000000">
                    <a:alpha val="43137"/>
                  </a:srgbClr>
                </a:outerShdw>
              </a:effectLst>
            </a:endParaRPr>
          </a:p>
        </p:txBody>
      </p:sp>
      <p:sp>
        <p:nvSpPr>
          <p:cNvPr id="3" name="Text Placeholder 2"/>
          <p:cNvSpPr>
            <a:spLocks noGrp="1"/>
          </p:cNvSpPr>
          <p:nvPr>
            <p:ph type="body" sz="quarter" idx="10"/>
          </p:nvPr>
        </p:nvSpPr>
        <p:spPr>
          <a:xfrm>
            <a:off x="381000" y="1295400"/>
            <a:ext cx="3581400" cy="4241161"/>
          </a:xfrm>
        </p:spPr>
        <p:txBody>
          <a:bodyPr>
            <a:normAutofit/>
          </a:bodyPr>
          <a:lstStyle/>
          <a:p>
            <a:r>
              <a:rPr lang="en-US" sz="28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(2010) Shared Services Architecture</a:t>
            </a:r>
          </a:p>
          <a:p>
            <a:pPr lvl="1"/>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Formerly, ‘Shared Service Providers’</a:t>
            </a:r>
          </a:p>
          <a:p>
            <a:r>
              <a:rPr lang="en-US" sz="2800" i="1" dirty="0" smtClean="0">
                <a:gradFill>
                  <a:gsLst>
                    <a:gs pos="0">
                      <a:schemeClr val="tx1"/>
                    </a:gs>
                    <a:gs pos="100000">
                      <a:schemeClr val="tx1"/>
                    </a:gs>
                  </a:gsLst>
                  <a:lin ang="5400000" scaled="0"/>
                </a:gradFill>
                <a:effectLst>
                  <a:outerShdw blurRad="38100" dist="38100" dir="2700000" algn="tl">
                    <a:srgbClr val="000000">
                      <a:alpha val="43137"/>
                    </a:srgbClr>
                  </a:outerShdw>
                </a:effectLst>
              </a:rPr>
              <a:t>Example</a:t>
            </a:r>
            <a:r>
              <a:rPr lang="en-US" sz="28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 ‘Cross-farm topology’</a:t>
            </a:r>
          </a:p>
          <a:p>
            <a:pPr lvl="1"/>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Some services can be federated </a:t>
            </a:r>
          </a:p>
          <a:p>
            <a:pPr lvl="1"/>
            <a:r>
              <a:rPr lang="en-US" sz="2400" dirty="0">
                <a:gradFill>
                  <a:gsLst>
                    <a:gs pos="0">
                      <a:schemeClr val="tx1"/>
                    </a:gs>
                    <a:gs pos="100000">
                      <a:schemeClr val="tx1"/>
                    </a:gs>
                  </a:gsLst>
                  <a:lin ang="5400000" scaled="0"/>
                </a:gradFill>
                <a:effectLst>
                  <a:outerShdw blurRad="38100" dist="38100" dir="2700000" algn="tl">
                    <a:srgbClr val="000000">
                      <a:alpha val="43137"/>
                    </a:srgbClr>
                  </a:outerShdw>
                </a:effectLst>
              </a:rPr>
              <a:t>i</a:t>
            </a:r>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.e. </a:t>
            </a:r>
            <a:r>
              <a:rPr lang="en-US" sz="2400" dirty="0">
                <a:gradFill>
                  <a:gsLst>
                    <a:gs pos="0">
                      <a:schemeClr val="tx1"/>
                    </a:gs>
                    <a:gs pos="100000">
                      <a:schemeClr val="tx1"/>
                    </a:gs>
                  </a:gsLst>
                  <a:lin ang="5400000" scaled="0"/>
                </a:gradFill>
                <a:effectLst>
                  <a:outerShdw blurRad="38100" dist="38100" dir="2700000" algn="tl">
                    <a:srgbClr val="000000">
                      <a:alpha val="43137"/>
                    </a:srgbClr>
                  </a:outerShdw>
                </a:effectLst>
              </a:rPr>
              <a:t>c</a:t>
            </a:r>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onsumed from a remote farm</a:t>
            </a:r>
            <a:endParaRPr lang="en-US" sz="2400" dirty="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06798" y="1295400"/>
            <a:ext cx="4864621" cy="4876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64077"/>
      </p:ext>
    </p:extLst>
  </p:cSld>
  <p:clrMapOvr>
    <a:masterClrMapping/>
  </p:clrMapOvr>
  <p:transition advTm="54228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6146"/>
                                        </p:tgtEl>
                                        <p:attrNameLst>
                                          <p:attrName>style.visibility</p:attrName>
                                        </p:attrNameLst>
                                      </p:cBhvr>
                                      <p:to>
                                        <p:strVal val="visible"/>
                                      </p:to>
                                    </p:set>
                                    <p:animEffect transition="in" filter="wipe(up)">
                                      <p:cBhvr>
                                        <p:cTn id="3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97196"/>
          </a:xfrm>
        </p:spPr>
        <p:txBody>
          <a:bodyPr>
            <a:normAutofit/>
          </a:bodyPr>
          <a:lstStyle/>
          <a:p>
            <a:r>
              <a:rPr lang="en-US" sz="3600" dirty="0">
                <a:solidFill>
                  <a:schemeClr val="tx2"/>
                </a:solidFill>
                <a:effectLst>
                  <a:outerShdw blurRad="38100" dist="38100" dir="2700000" algn="tl">
                    <a:srgbClr val="000000">
                      <a:alpha val="43137"/>
                    </a:srgbClr>
                  </a:outerShdw>
                </a:effectLst>
              </a:rPr>
              <a:t>SharePoint 2010 Service Applications </a:t>
            </a:r>
            <a:br>
              <a:rPr lang="en-US" sz="3600" dirty="0">
                <a:solidFill>
                  <a:schemeClr val="tx2"/>
                </a:solidFill>
                <a:effectLst>
                  <a:outerShdw blurRad="38100" dist="38100" dir="2700000" algn="tl">
                    <a:srgbClr val="000000">
                      <a:alpha val="43137"/>
                    </a:srgbClr>
                  </a:outerShdw>
                </a:effectLst>
              </a:rPr>
            </a:br>
            <a:r>
              <a:rPr lang="en-US" sz="3600" i="1" dirty="0" smtClean="0">
                <a:solidFill>
                  <a:schemeClr val="tx2"/>
                </a:solidFill>
                <a:effectLst>
                  <a:outerShdw blurRad="38100" dist="38100" dir="2700000" algn="tl">
                    <a:srgbClr val="000000">
                      <a:alpha val="43137"/>
                    </a:srgbClr>
                  </a:outerShdw>
                </a:effectLst>
              </a:rPr>
              <a:t>Deploying Services Across Farms</a:t>
            </a:r>
            <a:endParaRPr lang="en-US" sz="36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81000" y="1411553"/>
            <a:ext cx="7977214" cy="4031873"/>
          </a:xfrm>
        </p:spPr>
        <p:txBody>
          <a:bodyPr>
            <a:normAutofit/>
          </a:bodyPr>
          <a:lstStyle/>
          <a:p>
            <a:r>
              <a:rPr lang="en-US" dirty="0" smtClean="0">
                <a:solidFill>
                  <a:schemeClr val="tx2"/>
                </a:solidFill>
                <a:effectLst>
                  <a:outerShdw blurRad="38100" dist="38100" dir="2700000" algn="tl">
                    <a:srgbClr val="000000">
                      <a:alpha val="43137"/>
                    </a:srgbClr>
                  </a:outerShdw>
                </a:effectLst>
              </a:rPr>
              <a:t>Configure Trusted </a:t>
            </a:r>
            <a:r>
              <a:rPr lang="en-US" dirty="0">
                <a:solidFill>
                  <a:schemeClr val="tx2"/>
                </a:solidFill>
                <a:effectLst>
                  <a:outerShdw blurRad="38100" dist="38100" dir="2700000" algn="tl">
                    <a:srgbClr val="000000">
                      <a:alpha val="43137"/>
                    </a:srgbClr>
                  </a:outerShdw>
                </a:effectLst>
              </a:rPr>
              <a:t>F</a:t>
            </a:r>
            <a:r>
              <a:rPr lang="en-US" dirty="0" smtClean="0">
                <a:solidFill>
                  <a:schemeClr val="tx2"/>
                </a:solidFill>
                <a:effectLst>
                  <a:outerShdw blurRad="38100" dist="38100" dir="2700000" algn="tl">
                    <a:srgbClr val="000000">
                      <a:alpha val="43137"/>
                    </a:srgbClr>
                  </a:outerShdw>
                </a:effectLst>
              </a:rPr>
              <a:t>arms</a:t>
            </a:r>
          </a:p>
          <a:p>
            <a:pPr lvl="1"/>
            <a:r>
              <a:rPr lang="en-US" dirty="0" smtClean="0">
                <a:effectLst>
                  <a:outerShdw blurRad="38100" dist="38100" dir="2700000" algn="tl">
                    <a:srgbClr val="000000">
                      <a:alpha val="43137"/>
                    </a:srgbClr>
                  </a:outerShdw>
                </a:effectLst>
              </a:rPr>
              <a:t>Consuming farm must trust root Certificate Authority (CA) for SSL certificate on remote SharePoint Web Services (IIS) site</a:t>
            </a:r>
          </a:p>
          <a:p>
            <a:pPr lvl="1"/>
            <a:endParaRPr lang="en-US" dirty="0" smtClean="0">
              <a:effectLst>
                <a:outerShdw blurRad="38100" dist="38100" dir="2700000" algn="tl">
                  <a:srgbClr val="000000">
                    <a:alpha val="43137"/>
                  </a:srgbClr>
                </a:outerShdw>
              </a:effectLst>
            </a:endParaRPr>
          </a:p>
          <a:p>
            <a:r>
              <a:rPr lang="en-US" dirty="0" smtClean="0">
                <a:solidFill>
                  <a:schemeClr val="tx2"/>
                </a:solidFill>
                <a:effectLst>
                  <a:outerShdw blurRad="38100" dist="38100" dir="2700000" algn="tl">
                    <a:srgbClr val="000000">
                      <a:alpha val="43137"/>
                    </a:srgbClr>
                  </a:outerShdw>
                </a:effectLst>
              </a:rPr>
              <a:t>Publish Service Application</a:t>
            </a:r>
          </a:p>
          <a:p>
            <a:pPr lvl="1"/>
            <a:r>
              <a:rPr lang="en-US" dirty="0" smtClean="0">
                <a:effectLst>
                  <a:outerShdw blurRad="38100" dist="38100" dir="2700000" algn="tl">
                    <a:srgbClr val="000000">
                      <a:alpha val="43137"/>
                    </a:srgbClr>
                  </a:outerShdw>
                </a:effectLst>
              </a:rPr>
              <a:t>Creates a URL for the Service Application</a:t>
            </a:r>
          </a:p>
          <a:p>
            <a:pPr lvl="1"/>
            <a:endParaRPr lang="en-US" dirty="0" smtClean="0">
              <a:effectLst>
                <a:outerShdw blurRad="38100" dist="38100" dir="2700000" algn="tl">
                  <a:srgbClr val="000000">
                    <a:alpha val="43137"/>
                  </a:srgbClr>
                </a:outerShdw>
              </a:effectLst>
            </a:endParaRPr>
          </a:p>
          <a:p>
            <a:r>
              <a:rPr lang="en-US" dirty="0" smtClean="0">
                <a:solidFill>
                  <a:schemeClr val="tx2"/>
                </a:solidFill>
                <a:effectLst>
                  <a:outerShdw blurRad="38100" dist="38100" dir="2700000" algn="tl">
                    <a:srgbClr val="000000">
                      <a:alpha val="43137"/>
                    </a:srgbClr>
                  </a:outerShdw>
                </a:effectLst>
              </a:rPr>
              <a:t>Connect to ‘Cross Farm’ Service Application</a:t>
            </a:r>
          </a:p>
          <a:p>
            <a:pPr lvl="1"/>
            <a:r>
              <a:rPr lang="en-US" dirty="0" smtClean="0">
                <a:effectLst>
                  <a:outerShdw blurRad="38100" dist="38100" dir="2700000" algn="tl">
                    <a:srgbClr val="000000">
                      <a:alpha val="43137"/>
                    </a:srgbClr>
                  </a:outerShdw>
                </a:effectLst>
              </a:rPr>
              <a:t>Select the </a:t>
            </a:r>
            <a:r>
              <a:rPr lang="en-US" dirty="0">
                <a:effectLst>
                  <a:outerShdw blurRad="38100" dist="38100" dir="2700000" algn="tl">
                    <a:srgbClr val="000000">
                      <a:alpha val="43137"/>
                    </a:srgbClr>
                  </a:outerShdw>
                </a:effectLst>
              </a:rPr>
              <a:t>URL that </a:t>
            </a:r>
            <a:r>
              <a:rPr lang="en-US" dirty="0" smtClean="0">
                <a:effectLst>
                  <a:outerShdw blurRad="38100" dist="38100" dir="2700000" algn="tl">
                    <a:srgbClr val="000000">
                      <a:alpha val="43137"/>
                    </a:srgbClr>
                  </a:outerShdw>
                </a:effectLst>
              </a:rPr>
              <a:t>was published (above)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1223469"/>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41796"/>
          </a:xfrm>
        </p:spPr>
        <p:txBody>
          <a:bodyPr>
            <a:normAutofit/>
          </a:bodyPr>
          <a:lstStyle/>
          <a:p>
            <a:r>
              <a:rPr lang="en-US" sz="3600" dirty="0" smtClean="0">
                <a:solidFill>
                  <a:schemeClr val="tx2"/>
                </a:solidFill>
                <a:effectLst>
                  <a:outerShdw blurRad="38100" dist="38100" dir="2700000" algn="tl">
                    <a:srgbClr val="000000">
                      <a:alpha val="43137"/>
                    </a:srgbClr>
                  </a:outerShdw>
                </a:effectLst>
              </a:rPr>
              <a:t>SharePoint 2010 </a:t>
            </a:r>
            <a:r>
              <a:rPr lang="en-US" sz="3600" dirty="0">
                <a:solidFill>
                  <a:schemeClr val="tx2"/>
                </a:solidFill>
                <a:effectLst>
                  <a:outerShdw blurRad="38100" dist="38100" dir="2700000" algn="tl">
                    <a:srgbClr val="000000">
                      <a:alpha val="43137"/>
                    </a:srgbClr>
                  </a:outerShdw>
                </a:effectLst>
              </a:rPr>
              <a:t>Service Applications </a:t>
            </a:r>
            <a:br>
              <a:rPr lang="en-US" sz="3600" dirty="0">
                <a:solidFill>
                  <a:schemeClr val="tx2"/>
                </a:solidFill>
                <a:effectLst>
                  <a:outerShdw blurRad="38100" dist="38100" dir="2700000" algn="tl">
                    <a:srgbClr val="000000">
                      <a:alpha val="43137"/>
                    </a:srgbClr>
                  </a:outerShdw>
                </a:effectLst>
              </a:rPr>
            </a:br>
            <a:r>
              <a:rPr lang="en-US" sz="3200" i="1" dirty="0" smtClean="0">
                <a:effectLst>
                  <a:outerShdw blurRad="38100" dist="38100" dir="2700000" algn="tl">
                    <a:srgbClr val="000000">
                      <a:alpha val="43137"/>
                    </a:srgbClr>
                  </a:outerShdw>
                </a:effectLst>
              </a:rPr>
              <a:t>Simple Service Application Association</a:t>
            </a:r>
            <a:endParaRPr lang="en-US" sz="3200" i="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348" y="1370895"/>
            <a:ext cx="7729554" cy="5106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4824014"/>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30188"/>
            <a:ext cx="8548718" cy="941796"/>
          </a:xfrm>
        </p:spPr>
        <p:txBody>
          <a:bodyPr>
            <a:normAutofit/>
          </a:bodyPr>
          <a:lstStyle/>
          <a:p>
            <a:r>
              <a:rPr lang="en-US" sz="3600" dirty="0" smtClean="0">
                <a:solidFill>
                  <a:schemeClr val="tx2"/>
                </a:solidFill>
                <a:effectLst>
                  <a:outerShdw blurRad="38100" dist="38100" dir="2700000" algn="tl">
                    <a:srgbClr val="000000">
                      <a:alpha val="43137"/>
                    </a:srgbClr>
                  </a:outerShdw>
                </a:effectLst>
              </a:rPr>
              <a:t>SharePoint </a:t>
            </a:r>
            <a:r>
              <a:rPr lang="en-US" sz="3600" dirty="0">
                <a:solidFill>
                  <a:schemeClr val="tx2"/>
                </a:solidFill>
                <a:effectLst>
                  <a:outerShdw blurRad="38100" dist="38100" dir="2700000" algn="tl">
                    <a:srgbClr val="000000">
                      <a:alpha val="43137"/>
                    </a:srgbClr>
                  </a:outerShdw>
                </a:effectLst>
              </a:rPr>
              <a:t>2010 Service Applications </a:t>
            </a:r>
            <a:br>
              <a:rPr lang="en-US" sz="3600" dirty="0">
                <a:solidFill>
                  <a:schemeClr val="tx2"/>
                </a:solidFill>
                <a:effectLst>
                  <a:outerShdw blurRad="38100" dist="38100" dir="2700000" algn="tl">
                    <a:srgbClr val="000000">
                      <a:alpha val="43137"/>
                    </a:srgbClr>
                  </a:outerShdw>
                </a:effectLst>
              </a:rPr>
            </a:br>
            <a:r>
              <a:rPr lang="en-US" sz="3200" i="1" dirty="0" smtClean="0">
                <a:effectLst>
                  <a:outerShdw blurRad="38100" dist="38100" dir="2700000" algn="tl">
                    <a:srgbClr val="000000">
                      <a:alpha val="43137"/>
                    </a:srgbClr>
                  </a:outerShdw>
                </a:effectLst>
              </a:rPr>
              <a:t>Multiple Service Application Association</a:t>
            </a:r>
            <a:endParaRPr lang="en-US" sz="2800" i="1" dirty="0">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571612"/>
            <a:ext cx="8167694" cy="4829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0387200"/>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458200" cy="1384995"/>
          </a:xfrm>
        </p:spPr>
        <p:txBody>
          <a:bodyPr>
            <a:normAutofit/>
          </a:bodyPr>
          <a:lstStyle/>
          <a:p>
            <a:r>
              <a:rPr lang="en-US" sz="3600" dirty="0">
                <a:solidFill>
                  <a:schemeClr val="tx2"/>
                </a:solidFill>
                <a:effectLst>
                  <a:outerShdw blurRad="38100" dist="38100" dir="2700000" algn="tl">
                    <a:srgbClr val="000000">
                      <a:alpha val="43137"/>
                    </a:srgbClr>
                  </a:outerShdw>
                </a:effectLst>
              </a:rPr>
              <a:t>SharePoint 2010 Service Applications </a:t>
            </a:r>
            <a:br>
              <a:rPr lang="en-US" sz="3600" dirty="0">
                <a:solidFill>
                  <a:schemeClr val="tx2"/>
                </a:solidFill>
                <a:effectLst>
                  <a:outerShdw blurRad="38100" dist="38100" dir="2700000" algn="tl">
                    <a:srgbClr val="000000">
                      <a:alpha val="43137"/>
                    </a:srgbClr>
                  </a:outerShdw>
                </a:effectLst>
              </a:rPr>
            </a:br>
            <a:r>
              <a:rPr lang="en-US" sz="3200" i="1" dirty="0" smtClean="0">
                <a:solidFill>
                  <a:schemeClr val="tx1"/>
                </a:solidFill>
                <a:effectLst>
                  <a:outerShdw blurRad="38100" dist="38100" dir="2700000" algn="tl">
                    <a:srgbClr val="000000">
                      <a:alpha val="43137"/>
                    </a:srgbClr>
                  </a:outerShdw>
                </a:effectLst>
              </a:rPr>
              <a:t>‘Content-Only Farm’ consuming from ‘Enterprise Services Farm’</a:t>
            </a:r>
            <a:endParaRPr lang="en-US" sz="4400" i="1" dirty="0">
              <a:solidFill>
                <a:schemeClr val="tx1"/>
              </a:solidFill>
              <a:effectLst>
                <a:outerShdw blurRad="38100" dist="38100" dir="2700000" algn="tl">
                  <a:srgbClr val="000000">
                    <a:alpha val="43137"/>
                  </a:srgbClr>
                </a:outerShdw>
              </a:effectLst>
            </a:endParaRPr>
          </a:p>
        </p:txBody>
      </p:sp>
      <p:pic>
        <p:nvPicPr>
          <p:cNvPr id="307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9988" y="1643050"/>
            <a:ext cx="4982342" cy="4778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2679295"/>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84995"/>
          </a:xfrm>
        </p:spPr>
        <p:txBody>
          <a:bodyPr>
            <a:normAutofit/>
          </a:bodyPr>
          <a:lstStyle/>
          <a:p>
            <a:r>
              <a:rPr lang="en-US" sz="3600" dirty="0">
                <a:solidFill>
                  <a:schemeClr val="tx2"/>
                </a:solidFill>
                <a:effectLst>
                  <a:outerShdw blurRad="38100" dist="38100" dir="2700000" algn="tl">
                    <a:srgbClr val="000000">
                      <a:alpha val="43137"/>
                    </a:srgbClr>
                  </a:outerShdw>
                </a:effectLst>
              </a:rPr>
              <a:t>SharePoint 2010 Service Applications </a:t>
            </a:r>
            <a:r>
              <a:rPr lang="en-US" sz="3600" dirty="0" smtClean="0">
                <a:solidFill>
                  <a:schemeClr val="tx2"/>
                </a:solidFill>
                <a:effectLst>
                  <a:outerShdw blurRad="38100" dist="38100" dir="2700000" algn="tl">
                    <a:srgbClr val="000000">
                      <a:alpha val="43137"/>
                    </a:srgbClr>
                  </a:outerShdw>
                </a:effectLst>
              </a:rPr>
              <a:t/>
            </a:r>
            <a:br>
              <a:rPr lang="en-US" sz="3600" dirty="0" smtClean="0">
                <a:solidFill>
                  <a:schemeClr val="tx2"/>
                </a:solidFill>
                <a:effectLst>
                  <a:outerShdw blurRad="38100" dist="38100" dir="2700000" algn="tl">
                    <a:srgbClr val="000000">
                      <a:alpha val="43137"/>
                    </a:srgbClr>
                  </a:outerShdw>
                </a:effectLst>
              </a:rPr>
            </a:br>
            <a:r>
              <a:rPr lang="en-US" sz="3200" i="1" dirty="0" smtClean="0">
                <a:effectLst>
                  <a:outerShdw blurRad="38100" dist="38100" dir="2700000" algn="tl">
                    <a:srgbClr val="000000">
                      <a:alpha val="43137"/>
                    </a:srgbClr>
                  </a:outerShdw>
                </a:effectLst>
              </a:rPr>
              <a:t>Multiple Farms – Mixed Service Application Association</a:t>
            </a:r>
            <a:endParaRPr lang="en-US" sz="3600" i="1"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596" y="1928802"/>
            <a:ext cx="8129612" cy="41792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657838"/>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384995"/>
          </a:xfrm>
        </p:spPr>
        <p:txBody>
          <a:bodyPr>
            <a:normAutofit/>
          </a:bodyPr>
          <a:lstStyle/>
          <a:p>
            <a:r>
              <a:rPr lang="en-US" sz="3600" dirty="0">
                <a:solidFill>
                  <a:schemeClr val="tx2"/>
                </a:solidFill>
                <a:effectLst>
                  <a:outerShdw blurRad="38100" dist="38100" dir="2700000" algn="tl">
                    <a:srgbClr val="000000">
                      <a:alpha val="43137"/>
                    </a:srgbClr>
                  </a:outerShdw>
                </a:effectLst>
              </a:rPr>
              <a:t>SharePoint 2010 Service Applications </a:t>
            </a:r>
            <a:r>
              <a:rPr lang="en-US" sz="3600" dirty="0" smtClean="0">
                <a:solidFill>
                  <a:schemeClr val="tx2"/>
                </a:solidFill>
                <a:effectLst>
                  <a:outerShdw blurRad="38100" dist="38100" dir="2700000" algn="tl">
                    <a:srgbClr val="000000">
                      <a:alpha val="43137"/>
                    </a:srgbClr>
                  </a:outerShdw>
                </a:effectLst>
              </a:rPr>
              <a:t/>
            </a:r>
            <a:br>
              <a:rPr lang="en-US" sz="3600" dirty="0" smtClean="0">
                <a:solidFill>
                  <a:schemeClr val="tx2"/>
                </a:solidFill>
                <a:effectLst>
                  <a:outerShdw blurRad="38100" dist="38100" dir="2700000" algn="tl">
                    <a:srgbClr val="000000">
                      <a:alpha val="43137"/>
                    </a:srgbClr>
                  </a:outerShdw>
                </a:effectLst>
              </a:rPr>
            </a:br>
            <a:r>
              <a:rPr lang="en-US" sz="3200" i="1" dirty="0" smtClean="0">
                <a:effectLst>
                  <a:outerShdw blurRad="38100" dist="38100" dir="2700000" algn="tl">
                    <a:srgbClr val="000000">
                      <a:alpha val="43137"/>
                    </a:srgbClr>
                  </a:outerShdw>
                </a:effectLst>
              </a:rPr>
              <a:t>Multiple </a:t>
            </a:r>
            <a:r>
              <a:rPr lang="en-US" sz="3200" i="1" dirty="0">
                <a:effectLst>
                  <a:outerShdw blurRad="38100" dist="38100" dir="2700000" algn="tl">
                    <a:srgbClr val="000000">
                      <a:alpha val="43137"/>
                    </a:srgbClr>
                  </a:outerShdw>
                </a:effectLst>
              </a:rPr>
              <a:t>Farms – </a:t>
            </a:r>
            <a:r>
              <a:rPr lang="en-US" sz="3200" i="1" dirty="0" smtClean="0">
                <a:effectLst>
                  <a:outerShdw blurRad="38100" dist="38100" dir="2700000" algn="tl">
                    <a:srgbClr val="000000">
                      <a:alpha val="43137"/>
                    </a:srgbClr>
                  </a:outerShdw>
                </a:effectLst>
              </a:rPr>
              <a:t>‘Multi-Enterprise Service Application Farms’</a:t>
            </a:r>
            <a:endParaRPr lang="en-US" sz="3600" i="1"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857364"/>
            <a:ext cx="7915234" cy="44672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6610673"/>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normAutofit/>
          </a:bodyPr>
          <a:lstStyle/>
          <a:p>
            <a:r>
              <a:rPr lang="en-US" sz="3600" dirty="0" smtClean="0">
                <a:solidFill>
                  <a:schemeClr val="tx2"/>
                </a:solidFill>
                <a:effectLst>
                  <a:outerShdw blurRad="38100" dist="38100" dir="2700000" algn="tl">
                    <a:srgbClr val="000000">
                      <a:alpha val="43137"/>
                    </a:srgbClr>
                  </a:outerShdw>
                </a:effectLst>
              </a:rPr>
              <a:t>SharePoint 2010 Service Applications</a:t>
            </a:r>
            <a:br>
              <a:rPr lang="en-US" sz="3600" dirty="0" smtClean="0">
                <a:solidFill>
                  <a:schemeClr val="tx2"/>
                </a:solidFill>
                <a:effectLst>
                  <a:outerShdw blurRad="38100" dist="38100" dir="2700000" algn="tl">
                    <a:srgbClr val="000000">
                      <a:alpha val="43137"/>
                    </a:srgbClr>
                  </a:outerShdw>
                </a:effectLst>
              </a:rPr>
            </a:br>
            <a:r>
              <a:rPr lang="en-US" sz="3600" i="1" dirty="0" smtClean="0">
                <a:solidFill>
                  <a:schemeClr val="tx2"/>
                </a:solidFill>
                <a:effectLst>
                  <a:outerShdw blurRad="38100" dist="38100" dir="2700000" algn="tl">
                    <a:srgbClr val="000000">
                      <a:alpha val="43137"/>
                    </a:srgbClr>
                  </a:outerShdw>
                </a:effectLst>
              </a:rPr>
              <a:t>Geographical Distribution</a:t>
            </a:r>
            <a:endParaRPr lang="en-US" sz="36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57158" y="1439037"/>
            <a:ext cx="8501122" cy="3742563"/>
          </a:xfrm>
        </p:spPr>
        <p:txBody>
          <a:bodyPr>
            <a:normAutofit/>
          </a:bodyPr>
          <a:lstStyle/>
          <a:p>
            <a:r>
              <a:rPr lang="en-US" dirty="0" smtClean="0">
                <a:effectLst>
                  <a:outerShdw blurRad="38100" dist="38100" dir="2700000" algn="tl">
                    <a:srgbClr val="000000">
                      <a:alpha val="43137"/>
                    </a:srgbClr>
                  </a:outerShdw>
                </a:effectLst>
              </a:rPr>
              <a:t>There is nothing built-in, specifically aimed at ‘Geo’ distribution of Service Applications</a:t>
            </a:r>
          </a:p>
          <a:p>
            <a:pPr lvl="1"/>
            <a:r>
              <a:rPr lang="en-US" dirty="0" smtClean="0">
                <a:effectLst>
                  <a:outerShdw blurRad="38100" dist="38100" dir="2700000" algn="tl">
                    <a:srgbClr val="000000">
                      <a:alpha val="43137"/>
                    </a:srgbClr>
                  </a:outerShdw>
                </a:effectLst>
              </a:rPr>
              <a:t>However, some Service Applications are optimized to perform better over WAN</a:t>
            </a:r>
          </a:p>
          <a:p>
            <a:pPr lvl="1"/>
            <a:r>
              <a:rPr lang="en-US" dirty="0" smtClean="0">
                <a:effectLst>
                  <a:outerShdw blurRad="38100" dist="38100" dir="2700000" algn="tl">
                    <a:srgbClr val="000000">
                      <a:alpha val="43137"/>
                    </a:srgbClr>
                  </a:outerShdw>
                </a:effectLst>
              </a:rPr>
              <a:t>All Service App communications take place over HTTP or TCP (WCF)</a:t>
            </a:r>
          </a:p>
          <a:p>
            <a:pPr lvl="2"/>
            <a:r>
              <a:rPr lang="en-US" dirty="0">
                <a:effectLst>
                  <a:outerShdw blurRad="38100" dist="38100" dir="2700000" algn="tl">
                    <a:srgbClr val="000000">
                      <a:alpha val="43137"/>
                    </a:srgbClr>
                  </a:outerShdw>
                </a:effectLst>
              </a:rPr>
              <a:t>Most Service Apps built on WCF</a:t>
            </a:r>
          </a:p>
          <a:p>
            <a:pPr lvl="1"/>
            <a:r>
              <a:rPr lang="en-US" dirty="0" smtClean="0">
                <a:effectLst>
                  <a:outerShdw blurRad="38100" dist="38100" dir="2700000" algn="tl">
                    <a:srgbClr val="000000">
                      <a:alpha val="43137"/>
                    </a:srgbClr>
                  </a:outerShdw>
                </a:effectLst>
              </a:rPr>
              <a:t>No direct database access across farms</a:t>
            </a:r>
          </a:p>
          <a:p>
            <a:pPr lvl="1"/>
            <a:r>
              <a:rPr lang="en-US" dirty="0" smtClean="0">
                <a:effectLst>
                  <a:outerShdw blurRad="38100" dist="38100" dir="2700000" algn="tl">
                    <a:srgbClr val="000000">
                      <a:alpha val="43137"/>
                    </a:srgbClr>
                  </a:outerShdw>
                </a:effectLst>
              </a:rPr>
              <a:t>Protocol optimized using binary streams instead of XML</a:t>
            </a:r>
          </a:p>
          <a:p>
            <a:pPr lvl="2"/>
            <a:r>
              <a:rPr lang="en-US" i="1" dirty="0" smtClean="0">
                <a:effectLst>
                  <a:outerShdw blurRad="38100" dist="38100" dir="2700000" algn="tl">
                    <a:srgbClr val="000000">
                      <a:alpha val="43137"/>
                    </a:srgbClr>
                  </a:outerShdw>
                </a:effectLst>
              </a:rPr>
              <a:t>Note: Early Beta testing shows better throughput as a result</a:t>
            </a:r>
          </a:p>
        </p:txBody>
      </p:sp>
    </p:spTree>
    <p:extLst>
      <p:ext uri="{BB962C8B-B14F-4D97-AF65-F5344CB8AC3E}">
        <p14:creationId xmlns:p14="http://schemas.microsoft.com/office/powerpoint/2010/main" val="2184870778"/>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SharePoint 2010:</a:t>
            </a:r>
            <a:br>
              <a:rPr lang="en-GB" dirty="0" smtClean="0"/>
            </a:br>
            <a:r>
              <a:rPr lang="en-GB" i="1" dirty="0" smtClean="0"/>
              <a:t>Other Headlines…</a:t>
            </a:r>
            <a:endParaRPr lang="en-GB" i="1" dirty="0"/>
          </a:p>
        </p:txBody>
      </p:sp>
      <p:sp>
        <p:nvSpPr>
          <p:cNvPr id="2" name="Rectangle 1"/>
          <p:cNvSpPr/>
          <p:nvPr/>
        </p:nvSpPr>
        <p:spPr>
          <a:xfrm>
            <a:off x="609600" y="3581400"/>
            <a:ext cx="4572000" cy="2677656"/>
          </a:xfrm>
          <a:prstGeom prst="rect">
            <a:avLst/>
          </a:prstGeom>
        </p:spPr>
        <p:txBody>
          <a:bodyPr>
            <a:spAutoFit/>
          </a:bodyPr>
          <a:lstStyle/>
          <a:p>
            <a:pPr marL="342900" indent="-342900">
              <a:buFont typeface="Wingdings" pitchFamily="2" charset="2"/>
              <a:buChar char="ü"/>
            </a:pPr>
            <a:r>
              <a:rPr lang="en-GB" sz="2400" i="1" dirty="0" smtClean="0">
                <a:solidFill>
                  <a:schemeClr val="tx2"/>
                </a:solidFill>
                <a:effectLst>
                  <a:outerShdw blurRad="38100" dist="38100" dir="2700000" algn="tl">
                    <a:srgbClr val="000000">
                      <a:alpha val="43137"/>
                    </a:srgbClr>
                  </a:outerShdw>
                </a:effectLst>
              </a:rPr>
              <a:t>Multi-Tenancy</a:t>
            </a:r>
            <a:endParaRPr lang="en-GB" sz="2400" i="1" dirty="0">
              <a:solidFill>
                <a:schemeClr val="tx2"/>
              </a:solidFill>
              <a:effectLst>
                <a:outerShdw blurRad="38100" dist="38100" dir="2700000" algn="tl">
                  <a:srgbClr val="000000">
                    <a:alpha val="43137"/>
                  </a:srgbClr>
                </a:outerShdw>
              </a:effectLst>
            </a:endParaRPr>
          </a:p>
          <a:p>
            <a:pPr marL="342900" indent="-342900">
              <a:buFont typeface="Wingdings" pitchFamily="2" charset="2"/>
              <a:buChar char="ü"/>
            </a:pPr>
            <a:r>
              <a:rPr lang="en-GB" sz="2400" i="1" dirty="0" smtClean="0">
                <a:solidFill>
                  <a:schemeClr val="tx2"/>
                </a:solidFill>
                <a:effectLst>
                  <a:outerShdw blurRad="38100" dist="38100" dir="2700000" algn="tl">
                    <a:srgbClr val="000000">
                      <a:alpha val="43137"/>
                    </a:srgbClr>
                  </a:outerShdw>
                </a:effectLst>
              </a:rPr>
              <a:t>Hosting</a:t>
            </a:r>
            <a:endParaRPr lang="en-GB" sz="2400" i="1" dirty="0">
              <a:solidFill>
                <a:schemeClr val="tx2"/>
              </a:solidFill>
              <a:effectLst>
                <a:outerShdw blurRad="38100" dist="38100" dir="2700000" algn="tl">
                  <a:srgbClr val="000000">
                    <a:alpha val="43137"/>
                  </a:srgbClr>
                </a:outerShdw>
              </a:effectLst>
            </a:endParaRPr>
          </a:p>
          <a:p>
            <a:pPr marL="342900" indent="-342900">
              <a:buFont typeface="Wingdings" pitchFamily="2" charset="2"/>
              <a:buChar char="ü"/>
            </a:pPr>
            <a:r>
              <a:rPr lang="en-GB" sz="2400" i="1" dirty="0" smtClean="0">
                <a:solidFill>
                  <a:schemeClr val="tx2"/>
                </a:solidFill>
                <a:effectLst>
                  <a:outerShdw blurRad="38100" dist="38100" dir="2700000" algn="tl">
                    <a:srgbClr val="000000">
                      <a:alpha val="43137"/>
                    </a:srgbClr>
                  </a:outerShdw>
                </a:effectLst>
              </a:rPr>
              <a:t>Capacity Management</a:t>
            </a:r>
          </a:p>
          <a:p>
            <a:pPr marL="342900" indent="-342900">
              <a:buFont typeface="Wingdings" pitchFamily="2" charset="2"/>
              <a:buChar char="ü"/>
            </a:pPr>
            <a:r>
              <a:rPr lang="en-GB" sz="2400" i="1" dirty="0" smtClean="0">
                <a:solidFill>
                  <a:schemeClr val="tx2"/>
                </a:solidFill>
                <a:effectLst>
                  <a:outerShdw blurRad="38100" dist="38100" dir="2700000" algn="tl">
                    <a:srgbClr val="000000">
                      <a:alpha val="43137"/>
                    </a:srgbClr>
                  </a:outerShdw>
                </a:effectLst>
              </a:rPr>
              <a:t>Health &amp; Monitoring</a:t>
            </a:r>
          </a:p>
          <a:p>
            <a:pPr marL="342900" indent="-342900">
              <a:buFont typeface="Wingdings" pitchFamily="2" charset="2"/>
              <a:buChar char="ü"/>
            </a:pPr>
            <a:r>
              <a:rPr lang="en-GB" sz="2400" i="1" dirty="0" smtClean="0">
                <a:solidFill>
                  <a:schemeClr val="tx2"/>
                </a:solidFill>
                <a:effectLst>
                  <a:outerShdw blurRad="38100" dist="38100" dir="2700000" algn="tl">
                    <a:srgbClr val="000000">
                      <a:alpha val="43137"/>
                    </a:srgbClr>
                  </a:outerShdw>
                </a:effectLst>
              </a:rPr>
              <a:t>Back-up &amp; Restore</a:t>
            </a:r>
          </a:p>
          <a:p>
            <a:pPr marL="342900" indent="-342900">
              <a:buFont typeface="Wingdings" pitchFamily="2" charset="2"/>
              <a:buChar char="ü"/>
            </a:pPr>
            <a:r>
              <a:rPr lang="en-GB" sz="2400" i="1" dirty="0" smtClean="0">
                <a:solidFill>
                  <a:schemeClr val="tx2"/>
                </a:solidFill>
                <a:effectLst>
                  <a:outerShdw blurRad="38100" dist="38100" dir="2700000" algn="tl">
                    <a:srgbClr val="000000">
                      <a:alpha val="43137"/>
                    </a:srgbClr>
                  </a:outerShdw>
                </a:effectLst>
              </a:rPr>
              <a:t>Deployment Enhancements</a:t>
            </a:r>
          </a:p>
          <a:p>
            <a:pPr marL="342900" indent="-342900">
              <a:buFont typeface="Wingdings" pitchFamily="2" charset="2"/>
              <a:buChar char="ü"/>
            </a:pPr>
            <a:r>
              <a:rPr lang="en-GB" sz="2400" i="1" dirty="0" smtClean="0">
                <a:solidFill>
                  <a:schemeClr val="tx2"/>
                </a:solidFill>
                <a:effectLst>
                  <a:outerShdw blurRad="38100" dist="38100" dir="2700000" algn="tl">
                    <a:srgbClr val="000000">
                      <a:alpha val="43137"/>
                    </a:srgbClr>
                  </a:outerShdw>
                </a:effectLst>
              </a:rPr>
              <a:t>Virtualization</a:t>
            </a:r>
          </a:p>
        </p:txBody>
      </p:sp>
    </p:spTree>
    <p:extLst>
      <p:ext uri="{BB962C8B-B14F-4D97-AF65-F5344CB8AC3E}">
        <p14:creationId xmlns:p14="http://schemas.microsoft.com/office/powerpoint/2010/main" val="24119172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solidFill>
                  <a:schemeClr val="tx2"/>
                </a:solidFill>
                <a:effectLst>
                  <a:outerShdw blurRad="38100" dist="38100" dir="2700000" algn="tl">
                    <a:srgbClr val="000000">
                      <a:alpha val="43137"/>
                    </a:srgbClr>
                  </a:outerShdw>
                </a:effectLst>
              </a:rPr>
              <a:t>SharePoint  2010 Architecture</a:t>
            </a:r>
            <a:br>
              <a:rPr lang="en-US" sz="4900" dirty="0" smtClean="0">
                <a:solidFill>
                  <a:schemeClr val="tx2"/>
                </a:solidFill>
                <a:effectLst>
                  <a:outerShdw blurRad="38100" dist="38100" dir="2700000" algn="tl">
                    <a:srgbClr val="000000">
                      <a:alpha val="43137"/>
                    </a:srgbClr>
                  </a:outerShdw>
                </a:effectLst>
              </a:rPr>
            </a:br>
            <a:r>
              <a:rPr lang="en-US" sz="3100" i="1" dirty="0" smtClean="0">
                <a:solidFill>
                  <a:schemeClr val="tx2"/>
                </a:solidFill>
                <a:effectLst>
                  <a:outerShdw blurRad="38100" dist="38100" dir="2700000" algn="tl">
                    <a:srgbClr val="000000">
                      <a:alpha val="43137"/>
                    </a:srgbClr>
                  </a:outerShdw>
                </a:effectLst>
              </a:rPr>
              <a:t>Tiers</a:t>
            </a:r>
            <a:endParaRPr lang="en-US" sz="44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7158" y="1347774"/>
            <a:ext cx="8405842" cy="1928826"/>
          </a:xfrm>
        </p:spPr>
        <p:txBody>
          <a:bodyPr>
            <a:noAutofit/>
          </a:bodyPr>
          <a:lstStyle/>
          <a:p>
            <a:r>
              <a:rPr lang="en-US" sz="2800" dirty="0" smtClean="0">
                <a:solidFill>
                  <a:schemeClr val="tx2"/>
                </a:solidFill>
                <a:effectLst>
                  <a:outerShdw blurRad="38100" dist="38100" dir="2700000" algn="tl">
                    <a:srgbClr val="000000">
                      <a:alpha val="43137"/>
                    </a:srgbClr>
                  </a:outerShdw>
                </a:effectLst>
              </a:rPr>
              <a:t>WFE Tiers </a:t>
            </a:r>
            <a:r>
              <a:rPr lang="en-US" sz="2800" dirty="0" smtClean="0">
                <a:effectLst>
                  <a:outerShdw blurRad="38100" dist="38100" dir="2700000" algn="tl">
                    <a:srgbClr val="000000">
                      <a:alpha val="43137"/>
                    </a:srgbClr>
                  </a:outerShdw>
                </a:effectLst>
              </a:rPr>
              <a:t>– Some changes, some optimization</a:t>
            </a:r>
          </a:p>
          <a:p>
            <a:r>
              <a:rPr lang="en-US" sz="2800" dirty="0" smtClean="0">
                <a:solidFill>
                  <a:schemeClr val="tx2"/>
                </a:solidFill>
                <a:effectLst>
                  <a:outerShdw blurRad="38100" dist="38100" dir="2700000" algn="tl">
                    <a:srgbClr val="000000">
                      <a:alpha val="43137"/>
                    </a:srgbClr>
                  </a:outerShdw>
                </a:effectLst>
              </a:rPr>
              <a:t>App. Server Tiers </a:t>
            </a:r>
            <a:r>
              <a:rPr lang="en-US" sz="2800" dirty="0" smtClean="0">
                <a:effectLst>
                  <a:outerShdw blurRad="38100" dist="38100" dir="2700000" algn="tl">
                    <a:srgbClr val="000000">
                      <a:alpha val="43137"/>
                    </a:srgbClr>
                  </a:outerShdw>
                </a:effectLst>
              </a:rPr>
              <a:t>– Many changes</a:t>
            </a:r>
          </a:p>
          <a:p>
            <a:r>
              <a:rPr lang="en-US" sz="2800" dirty="0" smtClean="0">
                <a:solidFill>
                  <a:schemeClr val="tx2"/>
                </a:solidFill>
                <a:effectLst>
                  <a:outerShdw blurRad="38100" dist="38100" dir="2700000" algn="tl">
                    <a:srgbClr val="000000">
                      <a:alpha val="43137"/>
                    </a:srgbClr>
                  </a:outerShdw>
                </a:effectLst>
              </a:rPr>
              <a:t>SQL Tiers </a:t>
            </a:r>
            <a:r>
              <a:rPr lang="en-US" sz="2800" dirty="0" smtClean="0">
                <a:effectLst>
                  <a:outerShdw blurRad="38100" dist="38100" dir="2700000" algn="tl">
                    <a:srgbClr val="000000">
                      <a:alpha val="43137"/>
                    </a:srgbClr>
                  </a:outerShdw>
                </a:effectLst>
              </a:rPr>
              <a:t>– Some changes, heavy optimization</a:t>
            </a:r>
          </a:p>
          <a:p>
            <a:pPr>
              <a:buNone/>
            </a:pPr>
            <a:endParaRPr lang="en-US" sz="2400" dirty="0" smtClean="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p:txBody>
      </p:sp>
      <p:pic>
        <p:nvPicPr>
          <p:cNvPr id="16385" name="Picture 1"/>
          <p:cNvPicPr>
            <a:picLocks noChangeAspect="1" noChangeArrowheads="1"/>
          </p:cNvPicPr>
          <p:nvPr/>
        </p:nvPicPr>
        <p:blipFill>
          <a:blip r:embed="rId3"/>
          <a:srcRect/>
          <a:stretch>
            <a:fillRect/>
          </a:stretch>
        </p:blipFill>
        <p:spPr bwMode="auto">
          <a:xfrm>
            <a:off x="1571604" y="2928934"/>
            <a:ext cx="5734050" cy="3390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7707389"/>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 Placeholder 3"/>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40689258"/>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rPr>
              <a:t>SharePoint 2010: Multi-Tenancy</a:t>
            </a:r>
            <a:endParaRPr lang="en-US" dirty="0">
              <a:solidFill>
                <a:schemeClr val="tx2"/>
              </a:solidFill>
              <a:effectLst>
                <a:outerShdw blurRad="38100" dist="38100" dir="2700000" algn="tl">
                  <a:srgbClr val="000000">
                    <a:alpha val="43137"/>
                  </a:srgbClr>
                </a:outerShdw>
              </a:effectLst>
            </a:endParaRPr>
          </a:p>
        </p:txBody>
      </p:sp>
      <p:sp>
        <p:nvSpPr>
          <p:cNvPr id="3" name="Text Placeholder 2"/>
          <p:cNvSpPr>
            <a:spLocks noGrp="1"/>
          </p:cNvSpPr>
          <p:nvPr>
            <p:ph type="body" sz="quarter" idx="10"/>
          </p:nvPr>
        </p:nvSpPr>
        <p:spPr>
          <a:xfrm>
            <a:off x="381000" y="1066800"/>
            <a:ext cx="8382000" cy="4979987"/>
          </a:xfrm>
        </p:spPr>
        <p:txBody>
          <a:bodyPr>
            <a:normAutofit/>
          </a:bodyPr>
          <a:lstStyle/>
          <a:p>
            <a:r>
              <a:rPr lang="en-US" sz="2800" i="1" dirty="0" smtClean="0">
                <a:effectLst>
                  <a:outerShdw blurRad="38100" dist="38100" dir="2700000" algn="tl">
                    <a:srgbClr val="000000">
                      <a:alpha val="43137"/>
                    </a:srgbClr>
                  </a:outerShdw>
                </a:effectLst>
              </a:rPr>
              <a:t>“Unique deployment for each customer </a:t>
            </a:r>
            <a:br>
              <a:rPr lang="en-US" sz="2800" i="1" dirty="0" smtClean="0">
                <a:effectLst>
                  <a:outerShdw blurRad="38100" dist="38100" dir="2700000" algn="tl">
                    <a:srgbClr val="000000">
                      <a:alpha val="43137"/>
                    </a:srgbClr>
                  </a:outerShdw>
                </a:effectLst>
              </a:rPr>
            </a:br>
            <a:r>
              <a:rPr lang="en-US" sz="2800" i="1" dirty="0" smtClean="0">
                <a:effectLst>
                  <a:outerShdw blurRad="38100" dist="38100" dir="2700000" algn="tl">
                    <a:srgbClr val="000000">
                      <a:alpha val="43137"/>
                    </a:srgbClr>
                  </a:outerShdw>
                </a:effectLst>
              </a:rPr>
              <a:t>on a shared set of resources”</a:t>
            </a:r>
          </a:p>
          <a:p>
            <a:r>
              <a:rPr lang="en-US" sz="2800" dirty="0" smtClean="0">
                <a:effectLst>
                  <a:outerShdw blurRad="38100" dist="38100" dir="2700000" algn="tl">
                    <a:srgbClr val="000000">
                      <a:alpha val="43137"/>
                    </a:srgbClr>
                  </a:outerShdw>
                </a:effectLst>
              </a:rPr>
              <a:t>Offer smaller sets of data and settings isolation within a single SharePoint Farm</a:t>
            </a:r>
          </a:p>
          <a:p>
            <a:r>
              <a:rPr lang="en-US" sz="2800" dirty="0" smtClean="0">
                <a:effectLst>
                  <a:outerShdw blurRad="38100" dist="38100" dir="2700000" algn="tl">
                    <a:srgbClr val="000000">
                      <a:alpha val="43137"/>
                    </a:srgbClr>
                  </a:outerShdw>
                </a:effectLst>
              </a:rPr>
              <a:t>2010: Every feature is inherently multi-tenant</a:t>
            </a:r>
          </a:p>
          <a:p>
            <a:pPr lvl="1"/>
            <a:r>
              <a:rPr lang="en-US" sz="2400" dirty="0" smtClean="0">
                <a:effectLst>
                  <a:outerShdw blurRad="38100" dist="38100" dir="2700000" algn="tl">
                    <a:srgbClr val="000000">
                      <a:alpha val="43137"/>
                    </a:srgbClr>
                  </a:outerShdw>
                </a:effectLst>
              </a:rPr>
              <a:t>This includes Services (formerly the SSP) - which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can be configured store data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on a per-tenant basis</a:t>
            </a:r>
            <a:endParaRPr lang="en-US" sz="2800" dirty="0" smtClean="0">
              <a:effectLst>
                <a:outerShdw blurRad="38100" dist="38100" dir="2700000" algn="tl">
                  <a:srgbClr val="000000">
                    <a:alpha val="43137"/>
                  </a:srgbClr>
                </a:outerShdw>
              </a:effectLst>
            </a:endParaRPr>
          </a:p>
        </p:txBody>
      </p:sp>
      <p:grpSp>
        <p:nvGrpSpPr>
          <p:cNvPr id="4" name="Group 3"/>
          <p:cNvGrpSpPr/>
          <p:nvPr/>
        </p:nvGrpSpPr>
        <p:grpSpPr>
          <a:xfrm>
            <a:off x="4279126" y="4030132"/>
            <a:ext cx="4613671" cy="2446867"/>
            <a:chOff x="2422902" y="3200400"/>
            <a:chExt cx="4892298" cy="2743200"/>
          </a:xfrm>
        </p:grpSpPr>
        <p:grpSp>
          <p:nvGrpSpPr>
            <p:cNvPr id="5" name="Group 21"/>
            <p:cNvGrpSpPr/>
            <p:nvPr/>
          </p:nvGrpSpPr>
          <p:grpSpPr>
            <a:xfrm>
              <a:off x="2514600" y="3581400"/>
              <a:ext cx="3886200" cy="2095500"/>
              <a:chOff x="2514600" y="3581400"/>
              <a:chExt cx="3886200" cy="2095500"/>
            </a:xfrm>
          </p:grpSpPr>
          <p:sp>
            <p:nvSpPr>
              <p:cNvPr id="20" name="Isosceles Triangle 19"/>
              <p:cNvSpPr/>
              <p:nvPr/>
            </p:nvSpPr>
            <p:spPr>
              <a:xfrm>
                <a:off x="3962400" y="3581400"/>
                <a:ext cx="1295400" cy="76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a:t>
                </a:r>
                <a:endParaRPr lang="en-US" dirty="0"/>
              </a:p>
            </p:txBody>
          </p:sp>
          <p:sp>
            <p:nvSpPr>
              <p:cNvPr id="21" name="Oval 20"/>
              <p:cNvSpPr/>
              <p:nvPr/>
            </p:nvSpPr>
            <p:spPr>
              <a:xfrm>
                <a:off x="2514600" y="49911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t>
                </a:r>
                <a:endParaRPr lang="en-US" dirty="0"/>
              </a:p>
            </p:txBody>
          </p:sp>
          <p:sp>
            <p:nvSpPr>
              <p:cNvPr id="22" name="Oval 21"/>
              <p:cNvSpPr/>
              <p:nvPr/>
            </p:nvSpPr>
            <p:spPr>
              <a:xfrm>
                <a:off x="3314700" y="49911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t>
                </a:r>
                <a:endParaRPr lang="en-US" dirty="0"/>
              </a:p>
            </p:txBody>
          </p:sp>
          <p:sp>
            <p:nvSpPr>
              <p:cNvPr id="23" name="Oval 22"/>
              <p:cNvSpPr/>
              <p:nvPr/>
            </p:nvSpPr>
            <p:spPr>
              <a:xfrm>
                <a:off x="4114800" y="49911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t>
                </a:r>
                <a:endParaRPr lang="en-US" dirty="0"/>
              </a:p>
            </p:txBody>
          </p:sp>
          <p:sp>
            <p:nvSpPr>
              <p:cNvPr id="24" name="Oval 23"/>
              <p:cNvSpPr/>
              <p:nvPr/>
            </p:nvSpPr>
            <p:spPr>
              <a:xfrm>
                <a:off x="4914900" y="49911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t>
                </a:r>
                <a:endParaRPr lang="en-US" dirty="0"/>
              </a:p>
            </p:txBody>
          </p:sp>
          <p:sp>
            <p:nvSpPr>
              <p:cNvPr id="25" name="Oval 24"/>
              <p:cNvSpPr/>
              <p:nvPr/>
            </p:nvSpPr>
            <p:spPr>
              <a:xfrm>
                <a:off x="5715000" y="49911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t>
                </a:r>
                <a:endParaRPr lang="en-US" dirty="0"/>
              </a:p>
            </p:txBody>
          </p:sp>
          <p:cxnSp>
            <p:nvCxnSpPr>
              <p:cNvPr id="26" name="Straight Connector 25"/>
              <p:cNvCxnSpPr>
                <a:stCxn id="20" idx="3"/>
                <a:endCxn id="21" idx="0"/>
              </p:cNvCxnSpPr>
              <p:nvPr/>
            </p:nvCxnSpPr>
            <p:spPr>
              <a:xfrm rot="5400000">
                <a:off x="3409950" y="3790950"/>
                <a:ext cx="647700" cy="1752600"/>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Straight Connector 26"/>
              <p:cNvCxnSpPr>
                <a:stCxn id="20" idx="3"/>
                <a:endCxn id="22" idx="0"/>
              </p:cNvCxnSpPr>
              <p:nvPr/>
            </p:nvCxnSpPr>
            <p:spPr>
              <a:xfrm rot="5400000">
                <a:off x="3810000" y="4191000"/>
                <a:ext cx="647700" cy="952500"/>
              </a:xfrm>
              <a:prstGeom prst="line">
                <a:avLst/>
              </a:prstGeom>
            </p:spPr>
            <p:style>
              <a:lnRef idx="1">
                <a:schemeClr val="accent4"/>
              </a:lnRef>
              <a:fillRef idx="0">
                <a:schemeClr val="accent4"/>
              </a:fillRef>
              <a:effectRef idx="0">
                <a:schemeClr val="accent4"/>
              </a:effectRef>
              <a:fontRef idx="minor">
                <a:schemeClr val="tx1"/>
              </a:fontRef>
            </p:style>
          </p:cxnSp>
          <p:cxnSp>
            <p:nvCxnSpPr>
              <p:cNvPr id="28" name="Straight Connector 27"/>
              <p:cNvCxnSpPr>
                <a:stCxn id="20" idx="3"/>
                <a:endCxn id="23" idx="0"/>
              </p:cNvCxnSpPr>
              <p:nvPr/>
            </p:nvCxnSpPr>
            <p:spPr>
              <a:xfrm rot="5400000">
                <a:off x="4210050" y="4591050"/>
                <a:ext cx="647700" cy="152400"/>
              </a:xfrm>
              <a:prstGeom prst="line">
                <a:avLst/>
              </a:prstGeom>
            </p:spPr>
            <p:style>
              <a:lnRef idx="1">
                <a:schemeClr val="accent4"/>
              </a:lnRef>
              <a:fillRef idx="0">
                <a:schemeClr val="accent4"/>
              </a:fillRef>
              <a:effectRef idx="0">
                <a:schemeClr val="accent4"/>
              </a:effectRef>
              <a:fontRef idx="minor">
                <a:schemeClr val="tx1"/>
              </a:fontRef>
            </p:style>
          </p:cxnSp>
          <p:cxnSp>
            <p:nvCxnSpPr>
              <p:cNvPr id="29" name="Straight Connector 28"/>
              <p:cNvCxnSpPr>
                <a:stCxn id="20" idx="3"/>
                <a:endCxn id="24" idx="0"/>
              </p:cNvCxnSpPr>
              <p:nvPr/>
            </p:nvCxnSpPr>
            <p:spPr>
              <a:xfrm rot="16200000" flipH="1">
                <a:off x="4610100" y="4343400"/>
                <a:ext cx="647700" cy="647700"/>
              </a:xfrm>
              <a:prstGeom prst="line">
                <a:avLst/>
              </a:prstGeom>
            </p:spPr>
            <p:style>
              <a:lnRef idx="1">
                <a:schemeClr val="accent4"/>
              </a:lnRef>
              <a:fillRef idx="0">
                <a:schemeClr val="accent4"/>
              </a:fillRef>
              <a:effectRef idx="0">
                <a:schemeClr val="accent4"/>
              </a:effectRef>
              <a:fontRef idx="minor">
                <a:schemeClr val="tx1"/>
              </a:fontRef>
            </p:style>
          </p:cxnSp>
          <p:cxnSp>
            <p:nvCxnSpPr>
              <p:cNvPr id="30" name="Straight Connector 29"/>
              <p:cNvCxnSpPr>
                <a:stCxn id="20" idx="3"/>
                <a:endCxn id="25" idx="0"/>
              </p:cNvCxnSpPr>
              <p:nvPr/>
            </p:nvCxnSpPr>
            <p:spPr>
              <a:xfrm rot="16200000" flipH="1">
                <a:off x="5010150" y="3943350"/>
                <a:ext cx="647700" cy="1447800"/>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6" name="Group 34"/>
            <p:cNvGrpSpPr/>
            <p:nvPr/>
          </p:nvGrpSpPr>
          <p:grpSpPr>
            <a:xfrm>
              <a:off x="2422902" y="4953000"/>
              <a:ext cx="2438400" cy="990600"/>
              <a:chOff x="2422902" y="4953000"/>
              <a:chExt cx="2438400" cy="990600"/>
            </a:xfrm>
          </p:grpSpPr>
          <p:sp>
            <p:nvSpPr>
              <p:cNvPr id="16" name="Rectangle 15"/>
              <p:cNvSpPr/>
              <p:nvPr/>
            </p:nvSpPr>
            <p:spPr>
              <a:xfrm>
                <a:off x="2422902" y="4953000"/>
                <a:ext cx="2438400" cy="990600"/>
              </a:xfrm>
              <a:prstGeom prst="rect">
                <a:avLst/>
              </a:prstGeom>
            </p:spPr>
            <p:style>
              <a:lnRef idx="2">
                <a:schemeClr val="accent3"/>
              </a:lnRef>
              <a:fillRef idx="1">
                <a:schemeClr val="lt1"/>
              </a:fillRef>
              <a:effectRef idx="0">
                <a:schemeClr val="accent3"/>
              </a:effectRef>
              <a:fontRef idx="minor">
                <a:schemeClr val="dk1"/>
              </a:fontRef>
            </p:style>
            <p:txBody>
              <a:bodyPr rtlCol="0" anchor="b"/>
              <a:lstStyle/>
              <a:p>
                <a:pPr algn="r"/>
                <a:r>
                  <a:rPr lang="en-US" dirty="0" smtClean="0">
                    <a:solidFill>
                      <a:schemeClr val="accent3">
                        <a:lumMod val="50000"/>
                      </a:schemeClr>
                    </a:solidFill>
                  </a:rPr>
                  <a:t>Tenant 1</a:t>
                </a:r>
                <a:endParaRPr lang="en-US" dirty="0">
                  <a:solidFill>
                    <a:schemeClr val="accent3">
                      <a:lumMod val="50000"/>
                    </a:schemeClr>
                  </a:solidFill>
                </a:endParaRPr>
              </a:p>
            </p:txBody>
          </p:sp>
          <p:sp>
            <p:nvSpPr>
              <p:cNvPr id="17" name="Oval 16"/>
              <p:cNvSpPr/>
              <p:nvPr/>
            </p:nvSpPr>
            <p:spPr>
              <a:xfrm>
                <a:off x="2514600" y="4983996"/>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SC</a:t>
                </a:r>
                <a:endParaRPr lang="en-US" dirty="0"/>
              </a:p>
            </p:txBody>
          </p:sp>
          <p:sp>
            <p:nvSpPr>
              <p:cNvPr id="18" name="Oval 17"/>
              <p:cNvSpPr/>
              <p:nvPr/>
            </p:nvSpPr>
            <p:spPr>
              <a:xfrm>
                <a:off x="3314700" y="4983996"/>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SC</a:t>
                </a:r>
                <a:endParaRPr lang="en-US" dirty="0"/>
              </a:p>
            </p:txBody>
          </p:sp>
          <p:sp>
            <p:nvSpPr>
              <p:cNvPr id="19" name="Oval 18"/>
              <p:cNvSpPr/>
              <p:nvPr/>
            </p:nvSpPr>
            <p:spPr>
              <a:xfrm>
                <a:off x="4114800" y="4983996"/>
                <a:ext cx="6858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SC</a:t>
                </a:r>
                <a:endParaRPr lang="en-US" dirty="0"/>
              </a:p>
            </p:txBody>
          </p:sp>
        </p:grpSp>
        <p:grpSp>
          <p:nvGrpSpPr>
            <p:cNvPr id="7" name="Group 35"/>
            <p:cNvGrpSpPr/>
            <p:nvPr/>
          </p:nvGrpSpPr>
          <p:grpSpPr>
            <a:xfrm>
              <a:off x="4876800" y="4953000"/>
              <a:ext cx="1752600" cy="990600"/>
              <a:chOff x="4876800" y="4953000"/>
              <a:chExt cx="1752600" cy="990600"/>
            </a:xfrm>
          </p:grpSpPr>
          <p:sp>
            <p:nvSpPr>
              <p:cNvPr id="13" name="Rectangle 12"/>
              <p:cNvSpPr/>
              <p:nvPr/>
            </p:nvSpPr>
            <p:spPr>
              <a:xfrm>
                <a:off x="4876800" y="4953000"/>
                <a:ext cx="1752600" cy="990600"/>
              </a:xfrm>
              <a:prstGeom prst="rect">
                <a:avLst/>
              </a:prstGeom>
            </p:spPr>
            <p:style>
              <a:lnRef idx="2">
                <a:schemeClr val="accent5"/>
              </a:lnRef>
              <a:fillRef idx="1">
                <a:schemeClr val="lt1"/>
              </a:fillRef>
              <a:effectRef idx="0">
                <a:schemeClr val="accent5"/>
              </a:effectRef>
              <a:fontRef idx="minor">
                <a:schemeClr val="dk1"/>
              </a:fontRef>
            </p:style>
            <p:txBody>
              <a:bodyPr rtlCol="0" anchor="b"/>
              <a:lstStyle/>
              <a:p>
                <a:pPr algn="r"/>
                <a:r>
                  <a:rPr lang="en-US" dirty="0" smtClean="0">
                    <a:solidFill>
                      <a:schemeClr val="accent4">
                        <a:lumMod val="50000"/>
                      </a:schemeClr>
                    </a:solidFill>
                  </a:rPr>
                  <a:t>Tenant 2</a:t>
                </a:r>
                <a:endParaRPr lang="en-US" dirty="0">
                  <a:solidFill>
                    <a:schemeClr val="accent4">
                      <a:lumMod val="50000"/>
                    </a:schemeClr>
                  </a:solidFill>
                </a:endParaRPr>
              </a:p>
            </p:txBody>
          </p:sp>
          <p:sp>
            <p:nvSpPr>
              <p:cNvPr id="14" name="Oval 13"/>
              <p:cNvSpPr/>
              <p:nvPr/>
            </p:nvSpPr>
            <p:spPr>
              <a:xfrm>
                <a:off x="4914900" y="4983996"/>
                <a:ext cx="685800" cy="685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SC</a:t>
                </a:r>
                <a:endParaRPr lang="en-US" dirty="0"/>
              </a:p>
            </p:txBody>
          </p:sp>
          <p:sp>
            <p:nvSpPr>
              <p:cNvPr id="15" name="Oval 14"/>
              <p:cNvSpPr/>
              <p:nvPr/>
            </p:nvSpPr>
            <p:spPr>
              <a:xfrm>
                <a:off x="5715000" y="4983996"/>
                <a:ext cx="685800" cy="6858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SC</a:t>
                </a:r>
                <a:endParaRPr lang="en-US" dirty="0"/>
              </a:p>
            </p:txBody>
          </p:sp>
        </p:grpSp>
        <p:sp>
          <p:nvSpPr>
            <p:cNvPr id="8" name="Can 7"/>
            <p:cNvSpPr/>
            <p:nvPr/>
          </p:nvSpPr>
          <p:spPr>
            <a:xfrm>
              <a:off x="6248400" y="3200400"/>
              <a:ext cx="685800" cy="685800"/>
            </a:xfrm>
            <a:prstGeom prst="ca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Can 8"/>
            <p:cNvSpPr/>
            <p:nvPr/>
          </p:nvSpPr>
          <p:spPr>
            <a:xfrm>
              <a:off x="6248400" y="3345976"/>
              <a:ext cx="685800" cy="304800"/>
            </a:xfrm>
            <a:prstGeom prst="can">
              <a:avLst>
                <a:gd name="adj" fmla="val 50000"/>
              </a:avLst>
            </a:prstGeom>
            <a:solidFill>
              <a:schemeClr val="accent5"/>
            </a:solidFill>
            <a:ln>
              <a:solidFill>
                <a:schemeClr val="accent2">
                  <a:lumMod val="7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 dirty="0" smtClean="0"/>
                <a:t/>
              </a:r>
              <a:br>
                <a:rPr lang="en-US" sz="400" dirty="0" smtClean="0"/>
              </a:br>
              <a:r>
                <a:rPr lang="en-US" sz="1100" dirty="0" smtClean="0"/>
                <a:t>2</a:t>
              </a:r>
              <a:endParaRPr lang="en-US" dirty="0"/>
            </a:p>
          </p:txBody>
        </p:sp>
        <p:sp>
          <p:nvSpPr>
            <p:cNvPr id="10" name="Can 9"/>
            <p:cNvSpPr/>
            <p:nvPr/>
          </p:nvSpPr>
          <p:spPr>
            <a:xfrm>
              <a:off x="6248400" y="3200400"/>
              <a:ext cx="685800" cy="304800"/>
            </a:xfrm>
            <a:prstGeom prst="can">
              <a:avLst>
                <a:gd name="adj" fmla="val 50000"/>
              </a:avLst>
            </a:prstGeom>
            <a:solidFill>
              <a:schemeClr val="accent3"/>
            </a:solidFill>
            <a:ln>
              <a:solidFill>
                <a:schemeClr val="accent2">
                  <a:lumMod val="75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00" dirty="0" smtClean="0"/>
            </a:p>
            <a:p>
              <a:pPr algn="ctr"/>
              <a:r>
                <a:rPr lang="en-US" sz="1100" dirty="0" smtClean="0"/>
                <a:t>1</a:t>
              </a:r>
              <a:endParaRPr lang="en-US" sz="1200" dirty="0"/>
            </a:p>
          </p:txBody>
        </p:sp>
        <p:sp>
          <p:nvSpPr>
            <p:cNvPr id="11" name="Isosceles Triangle 10"/>
            <p:cNvSpPr/>
            <p:nvPr/>
          </p:nvSpPr>
          <p:spPr>
            <a:xfrm>
              <a:off x="6400800" y="3581400"/>
              <a:ext cx="914400" cy="609600"/>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a:t>
              </a:r>
              <a:endParaRPr lang="en-US" sz="1600" dirty="0"/>
            </a:p>
          </p:txBody>
        </p:sp>
        <p:cxnSp>
          <p:nvCxnSpPr>
            <p:cNvPr id="12" name="Shape 42"/>
            <p:cNvCxnSpPr>
              <a:stCxn id="20" idx="0"/>
              <a:endCxn id="11" idx="3"/>
            </p:cNvCxnSpPr>
            <p:nvPr/>
          </p:nvCxnSpPr>
          <p:spPr>
            <a:xfrm rot="16200000" flipH="1">
              <a:off x="5429250" y="2762250"/>
              <a:ext cx="609600" cy="2247900"/>
            </a:xfrm>
            <a:prstGeom prst="curvedConnector5">
              <a:avLst>
                <a:gd name="adj1" fmla="val -37500"/>
                <a:gd name="adj2" fmla="val 54237"/>
                <a:gd name="adj3" fmla="val 137500"/>
              </a:avLst>
            </a:prstGeom>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1168413172"/>
      </p:ext>
    </p:extLst>
  </p:cSld>
  <p:clrMapOvr>
    <a:masterClrMapping/>
  </p:clrMapOvr>
  <mc:AlternateContent xmlns:mc="http://schemas.openxmlformats.org/markup-compatibility/2006" xmlns:p14="http://schemas.microsoft.com/office/powerpoint/2010/main">
    <mc:Choice Requires="p14">
      <p:transition spd="slow" advTm="0">
        <p14:prism isContent="1"/>
      </p:transition>
    </mc:Choice>
    <mc:Fallback xmlns="">
      <p:transition xmlns:p14="http://schemas.microsoft.com/office/powerpoint/2010/main" spd="slow" advTm="0">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5946" cy="1163395"/>
          </a:xfrm>
        </p:spPr>
        <p:txBody>
          <a:bodyPr>
            <a:normAutofit/>
          </a:bodyPr>
          <a:lstStyle/>
          <a:p>
            <a:r>
              <a:rPr lang="en-US" dirty="0" smtClean="0">
                <a:solidFill>
                  <a:schemeClr val="tx2"/>
                </a:solidFill>
                <a:effectLst>
                  <a:outerShdw blurRad="38100" dist="38100" dir="2700000" algn="tl">
                    <a:srgbClr val="000000">
                      <a:alpha val="43137"/>
                    </a:srgbClr>
                  </a:outerShdw>
                </a:effectLst>
              </a:rPr>
              <a:t>SharePoint 2010: Hosting	</a:t>
            </a:r>
            <a:br>
              <a:rPr lang="en-US" dirty="0" smtClean="0">
                <a:solidFill>
                  <a:schemeClr val="tx2"/>
                </a:solidFill>
                <a:effectLst>
                  <a:outerShdw blurRad="38100" dist="38100" dir="2700000" algn="tl">
                    <a:srgbClr val="000000">
                      <a:alpha val="43137"/>
                    </a:srgbClr>
                  </a:outerShdw>
                </a:effectLst>
              </a:rPr>
            </a:br>
            <a:r>
              <a:rPr lang="en-US" sz="3600" i="1" dirty="0" smtClean="0">
                <a:solidFill>
                  <a:schemeClr val="tx2"/>
                </a:solidFill>
                <a:effectLst>
                  <a:outerShdw blurRad="38100" dist="38100" dir="2700000" algn="tl">
                    <a:srgbClr val="000000">
                      <a:alpha val="43137"/>
                    </a:srgbClr>
                  </a:outerShdw>
                </a:effectLst>
              </a:rPr>
              <a:t>Scalable, </a:t>
            </a:r>
            <a:r>
              <a:rPr lang="en-US" sz="3600" i="1" dirty="0">
                <a:solidFill>
                  <a:schemeClr val="tx2"/>
                </a:solidFill>
                <a:effectLst>
                  <a:outerShdw blurRad="38100" dist="38100" dir="2700000" algn="tl">
                    <a:srgbClr val="000000">
                      <a:alpha val="43137"/>
                    </a:srgbClr>
                  </a:outerShdw>
                </a:effectLst>
              </a:rPr>
              <a:t>Unified Infrastructure</a:t>
            </a:r>
            <a:endParaRPr sz="3600" i="1" dirty="0">
              <a:solidFill>
                <a:schemeClr val="tx2"/>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361336" y="1619864"/>
            <a:ext cx="8382000" cy="4191917"/>
          </a:xfrm>
        </p:spPr>
        <p:txBody>
          <a:bodyPr>
            <a:normAutofit lnSpcReduction="10000"/>
          </a:bodyPr>
          <a:lstStyle/>
          <a:p>
            <a:r>
              <a:rPr lang="en-US" dirty="0" smtClean="0">
                <a:effectLst>
                  <a:outerShdw blurRad="38100" dist="38100" dir="2700000" algn="tl">
                    <a:srgbClr val="000000">
                      <a:alpha val="43137"/>
                    </a:srgbClr>
                  </a:outerShdw>
                </a:effectLst>
                <a:sym typeface="Wingdings" pitchFamily="2" charset="2"/>
              </a:rPr>
              <a:t>Pervasive across entire platform</a:t>
            </a:r>
          </a:p>
          <a:p>
            <a:r>
              <a:rPr lang="en-US" dirty="0" smtClean="0">
                <a:effectLst>
                  <a:outerShdw blurRad="38100" dist="38100" dir="2700000" algn="tl">
                    <a:srgbClr val="000000">
                      <a:alpha val="43137"/>
                    </a:srgbClr>
                  </a:outerShdw>
                </a:effectLst>
                <a:sym typeface="Wingdings" pitchFamily="2" charset="2"/>
              </a:rPr>
              <a:t>Many features will provide value inside a single organization as well as in multi-tenant deployments</a:t>
            </a:r>
          </a:p>
          <a:p>
            <a:pPr lvl="1"/>
            <a:r>
              <a:rPr lang="en-US" dirty="0" smtClean="0">
                <a:effectLst>
                  <a:outerShdw blurRad="38100" dist="38100" dir="2700000" algn="tl">
                    <a:srgbClr val="000000">
                      <a:alpha val="43137"/>
                    </a:srgbClr>
                  </a:outerShdw>
                </a:effectLst>
                <a:sym typeface="Wingdings" pitchFamily="2" charset="2"/>
              </a:rPr>
              <a:t>Central IT can host with business unit “tenants”</a:t>
            </a:r>
          </a:p>
          <a:p>
            <a:r>
              <a:rPr lang="en-US" i="1" dirty="0" smtClean="0">
                <a:effectLst>
                  <a:outerShdw blurRad="38100" dist="38100" dir="2700000" algn="tl">
                    <a:srgbClr val="000000">
                      <a:alpha val="43137"/>
                    </a:srgbClr>
                  </a:outerShdw>
                </a:effectLst>
                <a:sym typeface="Wingdings" pitchFamily="2" charset="2"/>
              </a:rPr>
              <a:t>Notes</a:t>
            </a:r>
          </a:p>
          <a:p>
            <a:pPr lvl="1"/>
            <a:r>
              <a:rPr lang="en-US" i="1" dirty="0" smtClean="0">
                <a:effectLst>
                  <a:outerShdw blurRad="38100" dist="38100" dir="2700000" algn="tl">
                    <a:srgbClr val="000000">
                      <a:alpha val="43137"/>
                    </a:srgbClr>
                  </a:outerShdw>
                </a:effectLst>
                <a:sym typeface="Wingdings" pitchFamily="2" charset="2"/>
              </a:rPr>
              <a:t>“SharePoint” hosting today is almost exclusively WSS – this will change…</a:t>
            </a:r>
          </a:p>
          <a:p>
            <a:pPr lvl="1"/>
            <a:r>
              <a:rPr lang="en-US" i="1" dirty="0" smtClean="0">
                <a:effectLst>
                  <a:outerShdw blurRad="38100" dist="38100" dir="2700000" algn="tl">
                    <a:srgbClr val="000000">
                      <a:alpha val="43137"/>
                    </a:srgbClr>
                  </a:outerShdw>
                </a:effectLst>
                <a:sym typeface="Wingdings" pitchFamily="2" charset="2"/>
              </a:rPr>
              <a:t>SharePoint Online is Microsoft’s first and best customer, here</a:t>
            </a:r>
          </a:p>
        </p:txBody>
      </p:sp>
    </p:spTree>
    <p:extLst>
      <p:ext uri="{BB962C8B-B14F-4D97-AF65-F5344CB8AC3E}">
        <p14:creationId xmlns:p14="http://schemas.microsoft.com/office/powerpoint/2010/main" val="3134976407"/>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normAutofit/>
          </a:bodyPr>
          <a:lstStyle/>
          <a:p>
            <a:r>
              <a:rPr lang="en-US" sz="4000" dirty="0" smtClean="0">
                <a:solidFill>
                  <a:schemeClr val="tx2"/>
                </a:solidFill>
                <a:effectLst>
                  <a:outerShdw blurRad="38100" dist="38100" dir="2700000" algn="tl">
                    <a:srgbClr val="000000">
                      <a:alpha val="43137"/>
                    </a:srgbClr>
                  </a:outerShdw>
                </a:effectLst>
              </a:rPr>
              <a:t>SharePoint 2010: Capacity Management</a:t>
            </a:r>
            <a:endParaRPr lang="en-US" sz="4000"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7158" y="1214422"/>
            <a:ext cx="8382000" cy="984885"/>
          </a:xfrm>
        </p:spPr>
        <p:txBody>
          <a:bodyPr>
            <a:normAutofit fontScale="92500"/>
          </a:bodyPr>
          <a:lstStyle/>
          <a:p>
            <a:r>
              <a:rPr lang="en-US" dirty="0" smtClean="0">
                <a:effectLst>
                  <a:outerShdw blurRad="38100" dist="38100" dir="2700000" algn="tl">
                    <a:srgbClr val="000000">
                      <a:alpha val="43137"/>
                    </a:srgbClr>
                  </a:outerShdw>
                </a:effectLst>
              </a:rPr>
              <a:t>Do not think, ‘SharePoint Capacity Planning’…</a:t>
            </a:r>
            <a:endParaRPr lang="en-US" dirty="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Think </a:t>
            </a:r>
            <a:r>
              <a:rPr lang="en-US" i="1" u="sng" dirty="0" smtClean="0">
                <a:solidFill>
                  <a:schemeClr val="tx2"/>
                </a:solidFill>
                <a:effectLst>
                  <a:outerShdw blurRad="38100" dist="38100" dir="2700000" algn="tl">
                    <a:srgbClr val="000000">
                      <a:alpha val="43137"/>
                    </a:srgbClr>
                  </a:outerShdw>
                </a:effectLst>
              </a:rPr>
              <a:t>SharePoint Capacity Management</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4414" y="2285992"/>
            <a:ext cx="6421819" cy="4227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695770"/>
      </p:ext>
    </p:extLst>
  </p:cSld>
  <p:clrMapOvr>
    <a:masterClrMapping/>
  </p:clrMapOvr>
  <mc:AlternateContent xmlns:mc="http://schemas.openxmlformats.org/markup-compatibility/2006" xmlns:p14="http://schemas.microsoft.com/office/powerpoint/2010/main">
    <mc:Choice Requires="p14">
      <p:transition spd="slow" advTm="50656">
        <p14:prism isContent="1"/>
      </p:transition>
    </mc:Choice>
    <mc:Fallback xmlns="">
      <p:transition xmlns:p14="http://schemas.microsoft.com/office/powerpoint/2010/main" spd="slow" advTm="50656">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97196"/>
          </a:xfrm>
        </p:spPr>
        <p:txBody>
          <a:bodyPr/>
          <a:lstStyle/>
          <a:p>
            <a:r>
              <a:rPr lang="en-US" sz="3600" dirty="0" smtClean="0">
                <a:solidFill>
                  <a:schemeClr val="tx2"/>
                </a:solidFill>
                <a:effectLst>
                  <a:outerShdw blurRad="38100" dist="38100" dir="2700000" algn="tl">
                    <a:srgbClr val="000000">
                      <a:alpha val="43137"/>
                    </a:srgbClr>
                  </a:outerShdw>
                </a:effectLst>
              </a:rPr>
              <a:t>SharePoint 2010 Performance &amp; Capacity</a:t>
            </a:r>
            <a:br>
              <a:rPr lang="en-US" sz="3600" dirty="0" smtClean="0">
                <a:solidFill>
                  <a:schemeClr val="tx2"/>
                </a:solidFill>
                <a:effectLst>
                  <a:outerShdw blurRad="38100" dist="38100" dir="2700000" algn="tl">
                    <a:srgbClr val="000000">
                      <a:alpha val="43137"/>
                    </a:srgbClr>
                  </a:outerShdw>
                </a:effectLst>
              </a:rPr>
            </a:br>
            <a:r>
              <a:rPr lang="en-US" sz="3600" i="1" dirty="0" smtClean="0">
                <a:solidFill>
                  <a:schemeClr val="tx2"/>
                </a:solidFill>
                <a:effectLst>
                  <a:outerShdw blurRad="38100" dist="38100" dir="2700000" algn="tl">
                    <a:srgbClr val="000000">
                      <a:alpha val="43137"/>
                    </a:srgbClr>
                  </a:outerShdw>
                </a:effectLst>
              </a:rPr>
              <a:t>From Beta to Launch</a:t>
            </a:r>
            <a:endParaRPr lang="en-US" sz="36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412874"/>
            <a:ext cx="8382000" cy="4730770"/>
          </a:xfrm>
        </p:spPr>
        <p:txBody>
          <a:bodyPr>
            <a:normAutofit fontScale="70000" lnSpcReduction="20000"/>
          </a:bodyPr>
          <a:lstStyle/>
          <a:p>
            <a:r>
              <a:rPr lang="en-US" dirty="0" smtClean="0">
                <a:effectLst>
                  <a:outerShdw blurRad="38100" dist="38100" dir="2700000" algn="tl">
                    <a:srgbClr val="000000">
                      <a:alpha val="43137"/>
                    </a:srgbClr>
                  </a:outerShdw>
                </a:effectLst>
              </a:rPr>
              <a:t>Product group are only now getting initial feedback on performance and capacity</a:t>
            </a:r>
          </a:p>
          <a:p>
            <a:pPr lvl="1"/>
            <a:r>
              <a:rPr lang="en-US" i="1" dirty="0" smtClean="0">
                <a:effectLst>
                  <a:outerShdw blurRad="38100" dist="38100" dir="2700000" algn="tl">
                    <a:srgbClr val="000000">
                      <a:alpha val="43137"/>
                    </a:srgbClr>
                  </a:outerShdw>
                </a:effectLst>
              </a:rPr>
              <a:t>Do not yet know exactly where this will land – thus any numbers guidance is subject to change…</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Product Group addressing Enterprise Readiness Issues around Capacity Management, Reliability, performance Throughput</a:t>
            </a:r>
          </a:p>
          <a:p>
            <a:pPr lvl="1"/>
            <a:r>
              <a:rPr lang="en-US" i="1" dirty="0" smtClean="0">
                <a:effectLst>
                  <a:outerShdw blurRad="38100" dist="38100" dir="2700000" algn="tl">
                    <a:srgbClr val="000000">
                      <a:alpha val="43137"/>
                    </a:srgbClr>
                  </a:outerShdw>
                </a:effectLst>
              </a:rPr>
              <a:t>Testing in a very thorough fashion in SharePoint 2010</a:t>
            </a:r>
          </a:p>
          <a:p>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Large investments have been made in optimizing performance</a:t>
            </a:r>
          </a:p>
          <a:p>
            <a:pPr lvl="1"/>
            <a:r>
              <a:rPr lang="en-US" i="1" dirty="0" smtClean="0">
                <a:effectLst>
                  <a:outerShdw blurRad="38100" dist="38100" dir="2700000" algn="tl">
                    <a:srgbClr val="000000">
                      <a:alpha val="43137"/>
                    </a:srgbClr>
                  </a:outerShdw>
                </a:effectLst>
              </a:rPr>
              <a:t>Giving developers and administrators the ability to develop  performant systems and control and tune them</a:t>
            </a:r>
          </a:p>
          <a:p>
            <a:pPr marL="0" indent="0">
              <a:buNone/>
            </a:pP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The end result of all of this </a:t>
            </a:r>
            <a:r>
              <a:rPr lang="en-US" i="1" dirty="0" smtClean="0">
                <a:effectLst>
                  <a:outerShdw blurRad="38100" dist="38100" dir="2700000" algn="tl">
                    <a:srgbClr val="000000">
                      <a:alpha val="43137"/>
                    </a:srgbClr>
                  </a:outerShdw>
                </a:effectLst>
              </a:rPr>
              <a:t>should</a:t>
            </a:r>
            <a:r>
              <a:rPr lang="en-US" dirty="0" smtClean="0">
                <a:effectLst>
                  <a:outerShdw blurRad="38100" dist="38100" dir="2700000" algn="tl">
                    <a:srgbClr val="000000">
                      <a:alpha val="43137"/>
                    </a:srgbClr>
                  </a:outerShdw>
                </a:effectLst>
              </a:rPr>
              <a:t> be a Enterprise Ready SharePoint </a:t>
            </a:r>
          </a:p>
          <a:p>
            <a:pPr lvl="1"/>
            <a:r>
              <a:rPr lang="en-US" i="1" dirty="0" smtClean="0">
                <a:effectLst>
                  <a:outerShdw blurRad="38100" dist="38100" dir="2700000" algn="tl">
                    <a:srgbClr val="000000">
                      <a:alpha val="43137"/>
                    </a:srgbClr>
                  </a:outerShdw>
                </a:effectLst>
              </a:rPr>
              <a:t>Capable of handling much larger loads in a predicable and performant fashion</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8429420"/>
      </p:ext>
    </p:extLst>
  </p:cSld>
  <p:clrMapOvr>
    <a:masterClrMapping/>
  </p:clrMapOvr>
  <mc:AlternateContent xmlns:mc="http://schemas.openxmlformats.org/markup-compatibility/2006" xmlns:p14="http://schemas.microsoft.com/office/powerpoint/2010/main">
    <mc:Choice Requires="p14">
      <p:transition spd="slow" advTm="52453">
        <p14:prism isContent="1"/>
      </p:transition>
    </mc:Choice>
    <mc:Fallback xmlns="">
      <p:transition xmlns:p14="http://schemas.microsoft.com/office/powerpoint/2010/main" spd="slow" advTm="52453">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11046"/>
          </a:xfrm>
        </p:spPr>
        <p:txBody>
          <a:bodyPr>
            <a:normAutofit/>
          </a:bodyPr>
          <a:lstStyle/>
          <a:p>
            <a:pPr rtl="0" fontAlgn="ctr"/>
            <a:r>
              <a:rPr lang="en-US" sz="3600" b="0" kern="1200" cap="none" spc="-150" dirty="0" smtClean="0">
                <a:ln w="3175">
                  <a:noFill/>
                </a:ln>
                <a:solidFill>
                  <a:schemeClr val="tx2"/>
                </a:solidFill>
                <a:effectLst>
                  <a:outerShdw blurRad="38100" dist="38100" dir="2700000" algn="tl">
                    <a:srgbClr val="000000">
                      <a:alpha val="43137"/>
                    </a:srgbClr>
                  </a:outerShdw>
                </a:effectLst>
                <a:latin typeface="Segoe UI" pitchFamily="34" charset="0"/>
              </a:rPr>
              <a:t>SharePoint 2010: Health &amp; Monitoring</a:t>
            </a:r>
            <a:br>
              <a:rPr lang="en-US" sz="3600" b="0" kern="1200" cap="none" spc="-150" dirty="0" smtClean="0">
                <a:ln w="3175">
                  <a:noFill/>
                </a:ln>
                <a:solidFill>
                  <a:schemeClr val="tx2"/>
                </a:solidFill>
                <a:effectLst>
                  <a:outerShdw blurRad="38100" dist="38100" dir="2700000" algn="tl">
                    <a:srgbClr val="000000">
                      <a:alpha val="43137"/>
                    </a:srgbClr>
                  </a:outerShdw>
                </a:effectLst>
                <a:latin typeface="Segoe UI" pitchFamily="34" charset="0"/>
              </a:rPr>
            </a:br>
            <a:r>
              <a:rPr lang="en-US" sz="3600" b="0" i="1" kern="1200" cap="none" spc="-150" dirty="0" smtClean="0">
                <a:ln w="3175">
                  <a:noFill/>
                </a:ln>
                <a:solidFill>
                  <a:schemeClr val="tx2"/>
                </a:solidFill>
                <a:effectLst>
                  <a:outerShdw blurRad="38100" dist="38100" dir="2700000" algn="tl">
                    <a:srgbClr val="000000">
                      <a:alpha val="43137"/>
                    </a:srgbClr>
                  </a:outerShdw>
                </a:effectLst>
                <a:latin typeface="Segoe UI" pitchFamily="34" charset="0"/>
              </a:rPr>
              <a:t>Areas of Investment</a:t>
            </a:r>
            <a:endParaRPr lang="en-US" sz="3600" i="1" dirty="0" smtClean="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412875"/>
            <a:ext cx="8382000" cy="5445125"/>
          </a:xfrm>
        </p:spPr>
        <p:txBody>
          <a:bodyPr>
            <a:normAutofit/>
          </a:bodyPr>
          <a:lstStyle/>
          <a:p>
            <a:r>
              <a:rPr lang="en-US" dirty="0">
                <a:effectLst>
                  <a:outerShdw blurRad="38100" dist="38100" dir="2700000" algn="tl">
                    <a:srgbClr val="000000">
                      <a:alpha val="43137"/>
                    </a:srgbClr>
                  </a:outerShdw>
                </a:effectLst>
              </a:rPr>
              <a:t>Diagnostics</a:t>
            </a:r>
          </a:p>
          <a:p>
            <a:pPr lvl="1"/>
            <a:r>
              <a:rPr lang="en-US" dirty="0">
                <a:effectLst>
                  <a:outerShdw blurRad="38100" dist="38100" dir="2700000" algn="tl">
                    <a:srgbClr val="000000">
                      <a:alpha val="43137"/>
                    </a:srgbClr>
                  </a:outerShdw>
                </a:effectLst>
              </a:rPr>
              <a:t>Unified Logging </a:t>
            </a:r>
            <a:r>
              <a:rPr lang="en-US" dirty="0" smtClean="0">
                <a:effectLst>
                  <a:outerShdw blurRad="38100" dist="38100" dir="2700000" algn="tl">
                    <a:srgbClr val="000000">
                      <a:alpha val="43137"/>
                    </a:srgbClr>
                  </a:outerShdw>
                </a:effectLst>
              </a:rPr>
              <a:t>Service (ULS)</a:t>
            </a:r>
            <a:endParaRPr lang="en-US" dirty="0">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Logging </a:t>
            </a:r>
            <a:r>
              <a:rPr lang="en-US" dirty="0">
                <a:effectLst>
                  <a:outerShdw blurRad="38100" dist="38100" dir="2700000" algn="tl">
                    <a:srgbClr val="000000">
                      <a:alpha val="43137"/>
                    </a:srgbClr>
                  </a:outerShdw>
                </a:effectLst>
              </a:rPr>
              <a:t>Database</a:t>
            </a:r>
          </a:p>
          <a:p>
            <a:pPr lvl="1"/>
            <a:r>
              <a:rPr lang="en-US" dirty="0">
                <a:effectLst>
                  <a:outerShdw blurRad="38100" dist="38100" dir="2700000" algn="tl">
                    <a:srgbClr val="000000">
                      <a:alpha val="43137"/>
                    </a:srgbClr>
                  </a:outerShdw>
                </a:effectLst>
              </a:rPr>
              <a:t>Developer Dashboard </a:t>
            </a:r>
          </a:p>
          <a:p>
            <a:r>
              <a:rPr lang="en-US" dirty="0">
                <a:effectLst>
                  <a:outerShdw blurRad="38100" dist="38100" dir="2700000" algn="tl">
                    <a:srgbClr val="000000">
                      <a:alpha val="43137"/>
                    </a:srgbClr>
                  </a:outerShdw>
                </a:effectLst>
              </a:rPr>
              <a:t>Reliability – Monitoring </a:t>
            </a:r>
          </a:p>
          <a:p>
            <a:pPr lvl="1"/>
            <a:r>
              <a:rPr lang="en-US" dirty="0">
                <a:effectLst>
                  <a:outerShdw blurRad="38100" dist="38100" dir="2700000" algn="tl">
                    <a:srgbClr val="000000">
                      <a:alpha val="43137"/>
                    </a:srgbClr>
                  </a:outerShdw>
                </a:effectLst>
              </a:rPr>
              <a:t>SharePoint Maintenance Engine (SPME) Rules</a:t>
            </a:r>
          </a:p>
          <a:p>
            <a:pPr lvl="1"/>
            <a:r>
              <a:rPr lang="en-US" dirty="0">
                <a:effectLst>
                  <a:outerShdw blurRad="38100" dist="38100" dir="2700000" algn="tl">
                    <a:srgbClr val="000000">
                      <a:alpha val="43137"/>
                    </a:srgbClr>
                  </a:outerShdw>
                </a:effectLst>
              </a:rPr>
              <a:t>System Center Operations Manager Monitoring</a:t>
            </a:r>
          </a:p>
          <a:p>
            <a:r>
              <a:rPr lang="en-US" dirty="0">
                <a:effectLst>
                  <a:outerShdw blurRad="38100" dist="38100" dir="2700000" algn="tl">
                    <a:srgbClr val="000000">
                      <a:alpha val="43137"/>
                    </a:srgbClr>
                  </a:outerShdw>
                </a:effectLst>
              </a:rPr>
              <a:t>Reporting</a:t>
            </a:r>
          </a:p>
          <a:p>
            <a:pPr lvl="1"/>
            <a:r>
              <a:rPr lang="en-US" dirty="0">
                <a:effectLst>
                  <a:outerShdw blurRad="38100" dist="38100" dir="2700000" algn="tl">
                    <a:srgbClr val="000000">
                      <a:alpha val="43137"/>
                    </a:srgbClr>
                  </a:outerShdw>
                </a:effectLst>
              </a:rPr>
              <a:t>Out of box Usage Reports</a:t>
            </a:r>
          </a:p>
          <a:p>
            <a:pPr lvl="1"/>
            <a:r>
              <a:rPr lang="en-US" dirty="0">
                <a:effectLst>
                  <a:outerShdw blurRad="38100" dist="38100" dir="2700000" algn="tl">
                    <a:srgbClr val="000000">
                      <a:alpha val="43137"/>
                    </a:srgbClr>
                  </a:outerShdw>
                </a:effectLst>
              </a:rPr>
              <a:t>System Center Operations Manager </a:t>
            </a:r>
            <a:r>
              <a:rPr lang="en-US" dirty="0" smtClean="0">
                <a:effectLst>
                  <a:outerShdw blurRad="38100" dist="38100" dir="2700000" algn="tl">
                    <a:srgbClr val="000000">
                      <a:alpha val="43137"/>
                    </a:srgbClr>
                  </a:outerShdw>
                </a:effectLst>
              </a:rPr>
              <a:t>Reports</a:t>
            </a:r>
            <a:endParaRPr lang="en-US" dirty="0">
              <a:effectLst>
                <a:outerShdw blurRad="38100" dist="38100" dir="2700000" algn="tl">
                  <a:srgbClr val="000000">
                    <a:alpha val="43137"/>
                  </a:srgbClr>
                </a:outerShdw>
              </a:effectLst>
            </a:endParaRPr>
          </a:p>
        </p:txBody>
      </p:sp>
      <p:grpSp>
        <p:nvGrpSpPr>
          <p:cNvPr id="25" name="Group 24"/>
          <p:cNvGrpSpPr/>
          <p:nvPr/>
        </p:nvGrpSpPr>
        <p:grpSpPr>
          <a:xfrm>
            <a:off x="5138836" y="761235"/>
            <a:ext cx="3895528" cy="2515365"/>
            <a:chOff x="5138836" y="761235"/>
            <a:chExt cx="3895528" cy="2515365"/>
          </a:xfrm>
        </p:grpSpPr>
        <p:cxnSp>
          <p:nvCxnSpPr>
            <p:cNvPr id="10" name="Straight Connector 9"/>
            <p:cNvCxnSpPr>
              <a:stCxn id="7" idx="2"/>
              <a:endCxn id="6" idx="0"/>
            </p:cNvCxnSpPr>
            <p:nvPr/>
          </p:nvCxnSpPr>
          <p:spPr>
            <a:xfrm rot="5400000">
              <a:off x="5922601" y="1485517"/>
              <a:ext cx="1294635" cy="10668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a:stCxn id="7" idx="2"/>
              <a:endCxn id="5" idx="0"/>
            </p:cNvCxnSpPr>
            <p:nvPr/>
          </p:nvCxnSpPr>
          <p:spPr>
            <a:xfrm rot="16200000" flipH="1">
              <a:off x="6972683" y="1502235"/>
              <a:ext cx="1294635" cy="1033364"/>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a:stCxn id="6" idx="3"/>
              <a:endCxn id="5" idx="1"/>
            </p:cNvCxnSpPr>
            <p:nvPr/>
          </p:nvCxnSpPr>
          <p:spPr>
            <a:xfrm>
              <a:off x="6934200" y="2971418"/>
              <a:ext cx="304800" cy="0"/>
            </a:xfrm>
            <a:prstGeom prst="line">
              <a:avLst/>
            </a:prstGeom>
          </p:spPr>
          <p:style>
            <a:lnRef idx="3">
              <a:schemeClr val="dk1"/>
            </a:lnRef>
            <a:fillRef idx="0">
              <a:schemeClr val="dk1"/>
            </a:fillRef>
            <a:effectRef idx="2">
              <a:schemeClr val="dk1"/>
            </a:effectRef>
            <a:fontRef idx="minor">
              <a:schemeClr val="tx1"/>
            </a:fontRef>
          </p:style>
        </p:cxnSp>
        <p:sp>
          <p:nvSpPr>
            <p:cNvPr id="4" name="Cloud 3"/>
            <p:cNvSpPr/>
            <p:nvPr/>
          </p:nvSpPr>
          <p:spPr bwMode="auto">
            <a:xfrm>
              <a:off x="5943600" y="1676401"/>
              <a:ext cx="2438400" cy="914399"/>
            </a:xfrm>
            <a:prstGeom prst="cloud">
              <a:avLst/>
            </a:prstGeom>
            <a:ln>
              <a:headEnd type="none" w="med" len="med"/>
              <a:tailEnd type="none" w="med" len="med"/>
            </a:ln>
            <a:effectLst>
              <a:outerShdw blurRad="50800" dist="25400" dir="5400000" algn="t" rotWithShape="0">
                <a:prstClr val="black">
                  <a:alpha val="20000"/>
                </a:prstClr>
              </a:outerShdw>
            </a:effectLst>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rPr>
                <a:t>Sustaining</a:t>
              </a:r>
            </a:p>
          </p:txBody>
        </p:sp>
        <p:sp>
          <p:nvSpPr>
            <p:cNvPr id="5" name="Rounded Rectangle 4"/>
            <p:cNvSpPr/>
            <p:nvPr/>
          </p:nvSpPr>
          <p:spPr bwMode="auto">
            <a:xfrm>
              <a:off x="7239000" y="2666235"/>
              <a:ext cx="1795364" cy="610365"/>
            </a:xfrm>
            <a:prstGeom prst="roundRect">
              <a:avLst>
                <a:gd name="adj" fmla="val 0"/>
              </a:avLst>
            </a:prstGeom>
            <a:ln>
              <a:headEnd type="none" w="med" len="med"/>
              <a:tailEnd type="none" w="med" len="med"/>
            </a:ln>
            <a:effectLst>
              <a:outerShdw blurRad="50800" dist="25400" dir="5400000" algn="t" rotWithShape="0">
                <a:prstClr val="black">
                  <a:alpha val="20000"/>
                </a:prstClr>
              </a:outerShdw>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rPr>
                <a:t>Monitoring</a:t>
              </a:r>
            </a:p>
          </p:txBody>
        </p:sp>
        <p:sp>
          <p:nvSpPr>
            <p:cNvPr id="6" name="Rounded Rectangle 5"/>
            <p:cNvSpPr/>
            <p:nvPr/>
          </p:nvSpPr>
          <p:spPr bwMode="auto">
            <a:xfrm>
              <a:off x="5138836" y="2666235"/>
              <a:ext cx="1795364" cy="610365"/>
            </a:xfrm>
            <a:prstGeom prst="roundRect">
              <a:avLst>
                <a:gd name="adj" fmla="val 0"/>
              </a:avLst>
            </a:prstGeom>
            <a:ln>
              <a:headEnd type="none" w="med" len="med"/>
              <a:tailEnd type="none" w="med" len="med"/>
            </a:ln>
            <a:effectLst>
              <a:outerShdw blurRad="50800" dist="254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rPr>
                <a:t>Reporting</a:t>
              </a:r>
            </a:p>
          </p:txBody>
        </p:sp>
        <p:sp>
          <p:nvSpPr>
            <p:cNvPr id="7" name="Rounded Rectangle 6"/>
            <p:cNvSpPr/>
            <p:nvPr/>
          </p:nvSpPr>
          <p:spPr bwMode="auto">
            <a:xfrm>
              <a:off x="6205636" y="761235"/>
              <a:ext cx="1795364" cy="610365"/>
            </a:xfrm>
            <a:prstGeom prst="roundRect">
              <a:avLst>
                <a:gd name="adj" fmla="val 0"/>
              </a:avLst>
            </a:prstGeom>
            <a:ln>
              <a:headEnd type="none" w="med" len="med"/>
              <a:tailEnd type="none" w="med" len="med"/>
            </a:ln>
            <a:effectLst>
              <a:outerShdw blurRad="50800" dist="25400" dir="5400000" algn="t" rotWithShape="0">
                <a:prstClr val="black">
                  <a:alpha val="20000"/>
                </a:prstClr>
              </a:outerShdw>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rgbClr val="FFFFFF"/>
                      </a:gs>
                      <a:gs pos="100000">
                        <a:srgbClr val="FFFFFF"/>
                      </a:gs>
                    </a:gsLst>
                    <a:lin ang="5400000" scaled="0"/>
                  </a:gradFill>
                  <a:effectLst>
                    <a:outerShdw blurRad="50800" dist="38100" dir="5400000" algn="ctr" rotWithShape="0">
                      <a:srgbClr val="000000">
                        <a:alpha val="47000"/>
                      </a:srgbClr>
                    </a:outerShdw>
                  </a:effectLst>
                </a:rPr>
                <a:t>Diagnostics</a:t>
              </a:r>
            </a:p>
          </p:txBody>
        </p:sp>
      </p:grpSp>
    </p:spTree>
    <p:extLst>
      <p:ext uri="{BB962C8B-B14F-4D97-AF65-F5344CB8AC3E}">
        <p14:creationId xmlns:p14="http://schemas.microsoft.com/office/powerpoint/2010/main" val="70426596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830997"/>
          </a:xfrm>
        </p:spPr>
        <p:txBody>
          <a:bodyPr>
            <a:normAutofit fontScale="90000"/>
          </a:bodyPr>
          <a:lstStyle/>
          <a:p>
            <a:r>
              <a:rPr lang="en-US" sz="4000" dirty="0" smtClean="0">
                <a:solidFill>
                  <a:schemeClr val="tx2"/>
                </a:solidFill>
                <a:effectLst>
                  <a:outerShdw blurRad="38100" dist="38100" dir="2700000" algn="tl">
                    <a:srgbClr val="000000">
                      <a:alpha val="43137"/>
                    </a:srgbClr>
                  </a:outerShdw>
                </a:effectLst>
              </a:rPr>
              <a:t>SharePoint 2010: Deployment Enhancements</a:t>
            </a:r>
            <a:r>
              <a:rPr lang="en-US" sz="4000" dirty="0">
                <a:solidFill>
                  <a:schemeClr val="tx2"/>
                </a:solidFill>
                <a:effectLst>
                  <a:outerShdw blurRad="38100" dist="38100" dir="2700000" algn="tl">
                    <a:srgbClr val="000000">
                      <a:alpha val="43137"/>
                    </a:srgbClr>
                  </a:outerShdw>
                </a:effectLst>
              </a:rPr>
              <a:t/>
            </a:r>
            <a:br>
              <a:rPr lang="en-US" sz="4000" dirty="0">
                <a:solidFill>
                  <a:schemeClr val="tx2"/>
                </a:solidFill>
                <a:effectLst>
                  <a:outerShdw blurRad="38100" dist="38100" dir="2700000" algn="tl">
                    <a:srgbClr val="000000">
                      <a:alpha val="43137"/>
                    </a:srgbClr>
                  </a:outerShdw>
                </a:effectLst>
              </a:rPr>
            </a:br>
            <a:r>
              <a:rPr lang="en-US" sz="3100" i="1" dirty="0" smtClean="0">
                <a:solidFill>
                  <a:schemeClr val="tx2"/>
                </a:solidFill>
                <a:effectLst>
                  <a:outerShdw blurRad="38100" dist="38100" dir="2700000" algn="tl">
                    <a:srgbClr val="000000">
                      <a:alpha val="43137"/>
                    </a:srgbClr>
                  </a:outerShdw>
                </a:effectLst>
              </a:rPr>
              <a:t>Flexible Deployment</a:t>
            </a:r>
            <a:endParaRPr lang="en-US" sz="3100" i="1" dirty="0">
              <a:solidFill>
                <a:schemeClr val="tx2"/>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361336" y="1380220"/>
            <a:ext cx="8382000" cy="5096780"/>
          </a:xfrm>
        </p:spPr>
        <p:txBody>
          <a:bodyPr>
            <a:normAutofit lnSpcReduction="10000"/>
          </a:bodyPr>
          <a:lstStyle/>
          <a:p>
            <a:r>
              <a:rPr lang="en-US" dirty="0" smtClean="0">
                <a:solidFill>
                  <a:schemeClr val="tx2"/>
                </a:solidFill>
                <a:effectLst>
                  <a:outerShdw blurRad="38100" dist="38100" dir="2700000" algn="tl">
                    <a:srgbClr val="000000">
                      <a:alpha val="43137"/>
                    </a:srgbClr>
                  </a:outerShdw>
                </a:effectLst>
              </a:rPr>
              <a:t>Simplified</a:t>
            </a:r>
            <a:endParaRPr lang="en-US" dirty="0">
              <a:solidFill>
                <a:schemeClr val="tx2"/>
              </a:solidFill>
              <a:effectLst>
                <a:outerShdw blurRad="38100" dist="38100" dir="2700000" algn="tl">
                  <a:srgbClr val="000000">
                    <a:alpha val="43137"/>
                  </a:srgbClr>
                </a:outerShdw>
              </a:effectLst>
            </a:endParaRPr>
          </a:p>
          <a:p>
            <a:pPr lvl="1"/>
            <a:r>
              <a:rPr lang="en-US" dirty="0">
                <a:effectLst>
                  <a:outerShdw blurRad="38100" dist="38100" dir="2700000" algn="tl">
                    <a:srgbClr val="000000">
                      <a:alpha val="43137"/>
                    </a:srgbClr>
                  </a:outerShdw>
                </a:effectLst>
              </a:rPr>
              <a:t>SharePoint preparation tool</a:t>
            </a:r>
          </a:p>
          <a:p>
            <a:pPr lvl="2"/>
            <a:r>
              <a:rPr lang="en-US" dirty="0">
                <a:effectLst>
                  <a:outerShdw blurRad="38100" dist="38100" dir="2700000" algn="tl">
                    <a:srgbClr val="000000">
                      <a:alpha val="43137"/>
                    </a:srgbClr>
                  </a:outerShdw>
                </a:effectLst>
              </a:rPr>
              <a:t> One-click tool to install </a:t>
            </a:r>
            <a:r>
              <a:rPr lang="en-US" dirty="0" smtClean="0">
                <a:effectLst>
                  <a:outerShdw blurRad="38100" dist="38100" dir="2700000" algn="tl">
                    <a:srgbClr val="000000">
                      <a:alpha val="43137"/>
                    </a:srgbClr>
                  </a:outerShdw>
                </a:effectLst>
              </a:rPr>
              <a:t>pre-requisites</a:t>
            </a:r>
            <a:endParaRPr lang="en-US" dirty="0">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Wizard-based </a:t>
            </a:r>
            <a:r>
              <a:rPr lang="en-US" dirty="0">
                <a:effectLst>
                  <a:outerShdw blurRad="38100" dist="38100" dir="2700000" algn="tl">
                    <a:srgbClr val="000000">
                      <a:alpha val="43137"/>
                    </a:srgbClr>
                  </a:outerShdw>
                </a:effectLst>
              </a:rPr>
              <a:t>initial deployment for farms</a:t>
            </a:r>
          </a:p>
          <a:p>
            <a:pPr lvl="2"/>
            <a:r>
              <a:rPr lang="en-US" dirty="0">
                <a:effectLst>
                  <a:outerShdw blurRad="38100" dist="38100" dir="2700000" algn="tl">
                    <a:srgbClr val="000000">
                      <a:alpha val="43137"/>
                    </a:srgbClr>
                  </a:outerShdw>
                </a:effectLst>
              </a:rPr>
              <a:t>Simplifies and speeds up configuration</a:t>
            </a:r>
          </a:p>
          <a:p>
            <a:r>
              <a:rPr lang="en-US" dirty="0" smtClean="0">
                <a:solidFill>
                  <a:schemeClr val="tx2"/>
                </a:solidFill>
                <a:effectLst>
                  <a:outerShdw blurRad="38100" dist="38100" dir="2700000" algn="tl">
                    <a:srgbClr val="000000">
                      <a:alpha val="43137"/>
                    </a:srgbClr>
                  </a:outerShdw>
                </a:effectLst>
              </a:rPr>
              <a:t>Scriptable</a:t>
            </a:r>
            <a:endParaRPr lang="en-US" dirty="0">
              <a:solidFill>
                <a:schemeClr val="tx2"/>
              </a:solidFill>
              <a:effectLst>
                <a:outerShdw blurRad="38100" dist="38100" dir="2700000" algn="tl">
                  <a:srgbClr val="000000">
                    <a:alpha val="43137"/>
                  </a:srgbClr>
                </a:outerShdw>
              </a:effectLst>
            </a:endParaRPr>
          </a:p>
          <a:p>
            <a:pPr lvl="1"/>
            <a:r>
              <a:rPr lang="en-US" dirty="0">
                <a:effectLst>
                  <a:outerShdw blurRad="38100" dist="38100" dir="2700000" algn="tl">
                    <a:srgbClr val="000000">
                      <a:alpha val="43137"/>
                    </a:srgbClr>
                  </a:outerShdw>
                </a:effectLst>
              </a:rPr>
              <a:t>Initial installation, configuration and maintenance is scriptable through PowerShell</a:t>
            </a:r>
          </a:p>
          <a:p>
            <a:r>
              <a:rPr lang="en-US" dirty="0" smtClean="0">
                <a:solidFill>
                  <a:schemeClr val="tx2"/>
                </a:solidFill>
                <a:effectLst>
                  <a:outerShdw blurRad="38100" dist="38100" dir="2700000" algn="tl">
                    <a:srgbClr val="000000">
                      <a:alpha val="43137"/>
                    </a:srgbClr>
                  </a:outerShdw>
                </a:effectLst>
              </a:rPr>
              <a:t>‘Block and Track’</a:t>
            </a:r>
            <a:endParaRPr lang="en-US" dirty="0">
              <a:solidFill>
                <a:schemeClr val="tx2"/>
              </a:solidFill>
              <a:effectLst>
                <a:outerShdw blurRad="38100" dist="38100" dir="2700000" algn="tl">
                  <a:srgbClr val="000000">
                    <a:alpha val="43137"/>
                  </a:srgbClr>
                </a:outerShdw>
              </a:effectLst>
            </a:endParaRPr>
          </a:p>
          <a:p>
            <a:pPr lvl="1"/>
            <a:r>
              <a:rPr lang="en-US" dirty="0" smtClean="0">
                <a:effectLst>
                  <a:outerShdw blurRad="38100" dist="38100" dir="2700000" algn="tl">
                    <a:srgbClr val="000000">
                      <a:alpha val="43137"/>
                    </a:srgbClr>
                  </a:outerShdw>
                </a:effectLst>
              </a:rPr>
              <a:t>Group Policy, to block</a:t>
            </a:r>
          </a:p>
          <a:p>
            <a:pPr lvl="1"/>
            <a:r>
              <a:rPr lang="en-US" dirty="0" smtClean="0">
                <a:effectLst>
                  <a:outerShdw blurRad="38100" dist="38100" dir="2700000" algn="tl">
                    <a:srgbClr val="000000">
                      <a:alpha val="43137"/>
                    </a:srgbClr>
                  </a:outerShdw>
                </a:effectLst>
              </a:rPr>
              <a:t>Active Directory Service Connection Point, to track</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9894965"/>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effectLst>
                  <a:outerShdw blurRad="38100" dist="38100" dir="2700000" algn="tl">
                    <a:srgbClr val="000000">
                      <a:alpha val="43137"/>
                    </a:srgbClr>
                  </a:outerShdw>
                </a:effectLst>
              </a:rPr>
              <a:t>SharePoint 2010: ‘Backup &amp; Restore’</a:t>
            </a:r>
            <a:endParaRPr lang="en-US" dirty="0">
              <a:solidFill>
                <a:schemeClr val="tx2"/>
              </a:solidFill>
              <a:effectLst>
                <a:outerShdw blurRad="38100" dist="38100" dir="2700000" algn="tl">
                  <a:srgbClr val="000000">
                    <a:alpha val="43137"/>
                  </a:srgbClr>
                </a:outerShdw>
              </a:effectLst>
            </a:endParaRPr>
          </a:p>
        </p:txBody>
      </p:sp>
      <p:sp>
        <p:nvSpPr>
          <p:cNvPr id="3" name="Text Placeholder 2"/>
          <p:cNvSpPr>
            <a:spLocks noGrp="1"/>
          </p:cNvSpPr>
          <p:nvPr>
            <p:ph type="body" sz="quarter" idx="10"/>
          </p:nvPr>
        </p:nvSpPr>
        <p:spPr>
          <a:xfrm>
            <a:off x="381000" y="1345418"/>
            <a:ext cx="8382000" cy="4598182"/>
          </a:xfrm>
        </p:spPr>
        <p:txBody>
          <a:bodyPr>
            <a:normAutofit/>
          </a:bodyPr>
          <a:lstStyle/>
          <a:p>
            <a:r>
              <a:rPr lang="en-US" sz="2800" dirty="0" smtClean="0">
                <a:effectLst>
                  <a:outerShdw blurRad="38100" dist="38100" dir="2700000" algn="tl">
                    <a:srgbClr val="000000">
                      <a:alpha val="43137"/>
                    </a:srgbClr>
                  </a:outerShdw>
                </a:effectLst>
              </a:rPr>
              <a:t>Microsoft now support back-up of farm configuration settings</a:t>
            </a:r>
          </a:p>
          <a:p>
            <a:r>
              <a:rPr lang="en-US" sz="2800" dirty="0" smtClean="0">
                <a:effectLst>
                  <a:outerShdw blurRad="38100" dist="38100" dir="2700000" algn="tl">
                    <a:srgbClr val="000000">
                      <a:alpha val="43137"/>
                    </a:srgbClr>
                  </a:outerShdw>
                </a:effectLst>
              </a:rPr>
              <a:t>Former script-only capabilities are now available in the UI</a:t>
            </a:r>
          </a:p>
          <a:p>
            <a:pPr lvl="1"/>
            <a:r>
              <a:rPr lang="en-US" sz="2400" dirty="0" smtClean="0">
                <a:effectLst>
                  <a:outerShdw blurRad="38100" dist="38100" dir="2700000" algn="tl">
                    <a:srgbClr val="000000">
                      <a:alpha val="43137"/>
                    </a:srgbClr>
                  </a:outerShdw>
                </a:effectLst>
              </a:rPr>
              <a:t>Includes exploring a site for backup/export</a:t>
            </a:r>
          </a:p>
          <a:p>
            <a:r>
              <a:rPr lang="en-US" sz="2800" dirty="0">
                <a:effectLst>
                  <a:outerShdw blurRad="38100" dist="38100" dir="2700000" algn="tl">
                    <a:srgbClr val="000000">
                      <a:alpha val="43137"/>
                    </a:srgbClr>
                  </a:outerShdw>
                </a:effectLst>
              </a:rPr>
              <a:t>SQL Server Database snapshot support</a:t>
            </a:r>
          </a:p>
          <a:p>
            <a:pPr lvl="1"/>
            <a:r>
              <a:rPr lang="en-US" sz="2400" dirty="0" smtClean="0">
                <a:effectLst>
                  <a:outerShdw blurRad="38100" dist="38100" dir="2700000" algn="tl">
                    <a:srgbClr val="000000">
                      <a:alpha val="43137"/>
                    </a:srgbClr>
                  </a:outerShdw>
                </a:effectLst>
              </a:rPr>
              <a:t>Improves </a:t>
            </a:r>
            <a:r>
              <a:rPr lang="en-US" sz="2400" dirty="0">
                <a:effectLst>
                  <a:outerShdw blurRad="38100" dist="38100" dir="2700000" algn="tl">
                    <a:srgbClr val="000000">
                      <a:alpha val="43137"/>
                    </a:srgbClr>
                  </a:outerShdw>
                </a:effectLst>
              </a:rPr>
              <a:t>backup integrity and availability</a:t>
            </a:r>
          </a:p>
          <a:p>
            <a:r>
              <a:rPr lang="en-US" sz="2800" dirty="0" smtClean="0">
                <a:effectLst>
                  <a:outerShdw blurRad="38100" dist="38100" dir="2700000" algn="tl">
                    <a:srgbClr val="000000">
                      <a:alpha val="43137"/>
                    </a:srgbClr>
                  </a:outerShdw>
                </a:effectLst>
              </a:rPr>
              <a:t>Restore from an unattached database enables…</a:t>
            </a:r>
          </a:p>
          <a:p>
            <a:pPr lvl="1"/>
            <a:r>
              <a:rPr lang="en-US" sz="2400" dirty="0" smtClean="0">
                <a:effectLst>
                  <a:outerShdw blurRad="38100" dist="38100" dir="2700000" algn="tl">
                    <a:srgbClr val="000000">
                      <a:alpha val="43137"/>
                    </a:srgbClr>
                  </a:outerShdw>
                </a:effectLst>
              </a:rPr>
              <a:t>Restore from a snapshot</a:t>
            </a:r>
          </a:p>
          <a:p>
            <a:pPr lvl="1"/>
            <a:r>
              <a:rPr lang="en-US" sz="2400" dirty="0" smtClean="0">
                <a:effectLst>
                  <a:outerShdw blurRad="38100" dist="38100" dir="2700000" algn="tl">
                    <a:srgbClr val="000000">
                      <a:alpha val="43137"/>
                    </a:srgbClr>
                  </a:outerShdw>
                </a:effectLst>
              </a:rPr>
              <a:t>Restore without a dedicated restore farm</a:t>
            </a:r>
          </a:p>
        </p:txBody>
      </p:sp>
    </p:spTree>
    <p:custDataLst>
      <p:tags r:id="rId1"/>
    </p:custDataLst>
    <p:extLst>
      <p:ext uri="{BB962C8B-B14F-4D97-AF65-F5344CB8AC3E}">
        <p14:creationId xmlns:p14="http://schemas.microsoft.com/office/powerpoint/2010/main" val="680385213"/>
      </p:ext>
    </p:extLst>
  </p:cSld>
  <p:clrMapOvr>
    <a:masterClrMapping/>
  </p:clrMapOvr>
  <mc:AlternateContent xmlns:mc="http://schemas.openxmlformats.org/markup-compatibility/2006" xmlns:p14="http://schemas.microsoft.com/office/powerpoint/2010/main">
    <mc:Choice Requires="p14">
      <p:transition spd="slow" advTm="81171">
        <p14:prism isContent="1"/>
      </p:transition>
    </mc:Choice>
    <mc:Fallback xmlns="">
      <p:transition xmlns:p14="http://schemas.microsoft.com/office/powerpoint/2010/main" spd="slow" advTm="81171">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553998"/>
          </a:xfrm>
        </p:spPr>
        <p:txBody>
          <a:bodyPr>
            <a:normAutofit/>
          </a:bodyPr>
          <a:lstStyle/>
          <a:p>
            <a:r>
              <a:rPr lang="en-US" sz="4000" dirty="0" smtClean="0">
                <a:solidFill>
                  <a:schemeClr val="tx2"/>
                </a:solidFill>
                <a:effectLst>
                  <a:outerShdw blurRad="38100" dist="38100" dir="2700000" algn="tl">
                    <a:srgbClr val="000000">
                      <a:alpha val="43137"/>
                    </a:srgbClr>
                  </a:outerShdw>
                </a:effectLst>
              </a:rPr>
              <a:t>SharePoint 2010: Virtualization</a:t>
            </a:r>
            <a:endParaRPr lang="en-US" sz="4000"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5720" y="1285860"/>
            <a:ext cx="8382000" cy="5182957"/>
          </a:xfrm>
        </p:spPr>
        <p:txBody>
          <a:bodyPr>
            <a:normAutofit/>
          </a:bodyPr>
          <a:lstStyle/>
          <a:p>
            <a:pPr>
              <a:spcAft>
                <a:spcPts val="600"/>
              </a:spcAft>
            </a:pPr>
            <a:r>
              <a:rPr lang="en-US" sz="2800" dirty="0" smtClean="0">
                <a:effectLst>
                  <a:outerShdw blurRad="38100" dist="38100" dir="2700000" algn="tl">
                    <a:srgbClr val="000000">
                      <a:alpha val="43137"/>
                    </a:srgbClr>
                  </a:outerShdw>
                </a:effectLst>
              </a:rPr>
              <a:t>Virtualization completely supported for all tiers, but not necessarily recommended</a:t>
            </a:r>
          </a:p>
          <a:p>
            <a:pPr>
              <a:spcAft>
                <a:spcPts val="600"/>
              </a:spcAft>
            </a:pPr>
            <a:r>
              <a:rPr lang="en-US" sz="2800" dirty="0" smtClean="0">
                <a:effectLst>
                  <a:outerShdw blurRad="38100" dist="38100" dir="2700000" algn="tl">
                    <a:srgbClr val="000000">
                      <a:alpha val="43137"/>
                    </a:srgbClr>
                  </a:outerShdw>
                </a:effectLst>
              </a:rPr>
              <a:t>There will be a performance hit to virtualize; baseline test in SharePoint 2007 were 7-11%</a:t>
            </a:r>
          </a:p>
          <a:p>
            <a:pPr lvl="1">
              <a:spcAft>
                <a:spcPts val="600"/>
              </a:spcAft>
            </a:pPr>
            <a:r>
              <a:rPr lang="en-US" sz="2400" dirty="0" smtClean="0">
                <a:effectLst>
                  <a:outerShdw blurRad="38100" dist="38100" dir="2700000" algn="tl">
                    <a:srgbClr val="000000">
                      <a:alpha val="43137"/>
                    </a:srgbClr>
                  </a:outerShdw>
                </a:effectLst>
              </a:rPr>
              <a:t>Latest MS Tests </a:t>
            </a:r>
            <a:r>
              <a:rPr lang="en-US" sz="2400" dirty="0">
                <a:effectLst>
                  <a:outerShdw blurRad="38100" dist="38100" dir="2700000" algn="tl">
                    <a:srgbClr val="000000">
                      <a:alpha val="43137"/>
                    </a:srgbClr>
                  </a:outerShdw>
                </a:effectLst>
              </a:rPr>
              <a:t>show </a:t>
            </a:r>
            <a:r>
              <a:rPr lang="en-US" sz="2400" dirty="0" smtClean="0">
                <a:effectLst>
                  <a:outerShdw blurRad="38100" dist="38100" dir="2700000" algn="tl">
                    <a:srgbClr val="000000">
                      <a:alpha val="43137"/>
                    </a:srgbClr>
                  </a:outerShdw>
                </a:effectLst>
              </a:rPr>
              <a:t>performance hit </a:t>
            </a:r>
            <a:r>
              <a:rPr lang="en-US" sz="2400" dirty="0">
                <a:effectLst>
                  <a:outerShdw blurRad="38100" dist="38100" dir="2700000" algn="tl">
                    <a:srgbClr val="000000">
                      <a:alpha val="43137"/>
                    </a:srgbClr>
                  </a:outerShdw>
                </a:effectLst>
              </a:rPr>
              <a:t>of </a:t>
            </a:r>
            <a:r>
              <a:rPr lang="en-US" sz="2400" dirty="0" smtClean="0">
                <a:effectLst>
                  <a:outerShdw blurRad="38100" dist="38100" dir="2700000" algn="tl">
                    <a:srgbClr val="000000">
                      <a:alpha val="43137"/>
                    </a:srgbClr>
                  </a:outerShdw>
                </a:effectLst>
              </a:rPr>
              <a:t>10-20%...but </a:t>
            </a:r>
            <a:r>
              <a:rPr lang="en-US" sz="2400" dirty="0">
                <a:effectLst>
                  <a:outerShdw blurRad="38100" dist="38100" dir="2700000" algn="tl">
                    <a:srgbClr val="000000">
                      <a:alpha val="43137"/>
                    </a:srgbClr>
                  </a:outerShdw>
                </a:effectLst>
              </a:rPr>
              <a:t>your mileage may very</a:t>
            </a:r>
          </a:p>
          <a:p>
            <a:pPr>
              <a:spcAft>
                <a:spcPts val="600"/>
              </a:spcAft>
            </a:pPr>
            <a:r>
              <a:rPr lang="en-US" sz="2800" dirty="0" smtClean="0">
                <a:effectLst>
                  <a:outerShdw blurRad="38100" dist="38100" dir="2700000" algn="tl">
                    <a:srgbClr val="000000">
                      <a:alpha val="43137"/>
                    </a:srgbClr>
                  </a:outerShdw>
                </a:effectLst>
              </a:rPr>
              <a:t>Virtualization most interesting for small and  medium deployments and supporting farms, POCs, and Development</a:t>
            </a:r>
          </a:p>
          <a:p>
            <a:pPr>
              <a:spcAft>
                <a:spcPts val="600"/>
              </a:spcAft>
            </a:pPr>
            <a:r>
              <a:rPr lang="en-US" sz="2800" dirty="0" smtClean="0">
                <a:effectLst>
                  <a:outerShdw blurRad="38100" dist="38100" dir="2700000" algn="tl">
                    <a:srgbClr val="000000">
                      <a:alpha val="43137"/>
                    </a:srgbClr>
                  </a:outerShdw>
                </a:effectLst>
              </a:rPr>
              <a:t>Server Virtualization Validation Program lists supported platforms:</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hlinkClick r:id=""/>
              </a:rPr>
              <a:t>http://www.windowsservercatalog.com/svvp.aspx</a:t>
            </a:r>
            <a:endParaRPr lang="en-US" sz="28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0497924"/>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noAutofit/>
          </a:bodyPr>
          <a:lstStyle/>
          <a:p>
            <a:r>
              <a:rPr lang="en-US" sz="3600" dirty="0" smtClean="0">
                <a:solidFill>
                  <a:schemeClr val="tx2"/>
                </a:solidFill>
                <a:effectLst>
                  <a:outerShdw blurRad="38100" dist="38100" dir="2700000" algn="tl">
                    <a:srgbClr val="000000">
                      <a:alpha val="43137"/>
                    </a:srgbClr>
                  </a:outerShdw>
                </a:effectLst>
              </a:rPr>
              <a:t>SharePoint 2010 Architecture</a:t>
            </a:r>
            <a:br>
              <a:rPr lang="en-US" sz="3600" dirty="0" smtClean="0">
                <a:solidFill>
                  <a:schemeClr val="tx2"/>
                </a:solidFill>
                <a:effectLst>
                  <a:outerShdw blurRad="38100" dist="38100" dir="2700000" algn="tl">
                    <a:srgbClr val="000000">
                      <a:alpha val="43137"/>
                    </a:srgbClr>
                  </a:outerShdw>
                </a:effectLst>
              </a:rPr>
            </a:br>
            <a:r>
              <a:rPr lang="en-US" sz="2800" i="1" dirty="0" smtClean="0">
                <a:solidFill>
                  <a:schemeClr val="tx2"/>
                </a:solidFill>
                <a:effectLst>
                  <a:outerShdw blurRad="38100" dist="38100" dir="2700000" algn="tl">
                    <a:srgbClr val="000000">
                      <a:alpha val="43137"/>
                    </a:srgbClr>
                  </a:outerShdw>
                </a:effectLst>
              </a:rPr>
              <a:t>Web-Front-End Servers – Highlights</a:t>
            </a:r>
            <a:endParaRPr lang="en-US" sz="28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6686" y="1214422"/>
            <a:ext cx="5119694" cy="5087960"/>
          </a:xfrm>
        </p:spPr>
        <p:txBody>
          <a:bodyPr>
            <a:normAutofit fontScale="70000" lnSpcReduction="20000"/>
          </a:bodyPr>
          <a:lstStyle/>
          <a:p>
            <a:endParaRPr lang="en-US" sz="40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Ribbon UI</a:t>
            </a:r>
            <a:br>
              <a:rPr lang="en-US" sz="4000" dirty="0" smtClean="0">
                <a:effectLst>
                  <a:outerShdw blurRad="38100" dist="38100" dir="2700000" algn="tl">
                    <a:srgbClr val="000000">
                      <a:alpha val="43137"/>
                    </a:srgbClr>
                  </a:outerShdw>
                </a:effectLst>
              </a:rPr>
            </a:br>
            <a:endParaRPr lang="en-US" sz="40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Claims-based identity</a:t>
            </a:r>
            <a:br>
              <a:rPr lang="en-US" sz="4000" dirty="0" smtClean="0">
                <a:effectLst>
                  <a:outerShdw blurRad="38100" dist="38100" dir="2700000" algn="tl">
                    <a:srgbClr val="000000">
                      <a:alpha val="43137"/>
                    </a:srgbClr>
                  </a:outerShdw>
                </a:effectLst>
              </a:rPr>
            </a:br>
            <a:endParaRPr lang="en-US" sz="40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Throttling features to handle peaks gracefully</a:t>
            </a:r>
            <a:br>
              <a:rPr lang="en-US" sz="4000" dirty="0" smtClean="0">
                <a:effectLst>
                  <a:outerShdw blurRad="38100" dist="38100" dir="2700000" algn="tl">
                    <a:srgbClr val="000000">
                      <a:alpha val="43137"/>
                    </a:srgbClr>
                  </a:outerShdw>
                </a:effectLst>
              </a:rPr>
            </a:br>
            <a:endParaRPr lang="en-US" sz="40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Memory Optimization =&gt; less memory issues</a:t>
            </a:r>
          </a:p>
          <a:p>
            <a:pPr>
              <a:buNone/>
            </a:pPr>
            <a:endParaRPr lang="en-US" sz="40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New Usage Logging API</a:t>
            </a:r>
          </a:p>
          <a:p>
            <a:endParaRPr lang="en-US" sz="4000" dirty="0" smtClean="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Caching improvements</a:t>
            </a:r>
          </a:p>
          <a:p>
            <a:endParaRPr lang="en-US"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pic>
        <p:nvPicPr>
          <p:cNvPr id="12291" name="Picture 3"/>
          <p:cNvPicPr>
            <a:picLocks noChangeAspect="1" noChangeArrowheads="1"/>
          </p:cNvPicPr>
          <p:nvPr/>
        </p:nvPicPr>
        <p:blipFill>
          <a:blip r:embed="rId3"/>
          <a:srcRect/>
          <a:stretch>
            <a:fillRect/>
          </a:stretch>
        </p:blipFill>
        <p:spPr bwMode="auto">
          <a:xfrm>
            <a:off x="5143504" y="2071678"/>
            <a:ext cx="3829050" cy="3390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1130"/>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normAutofit fontScale="90000"/>
          </a:bodyPr>
          <a:lstStyle/>
          <a:p>
            <a:r>
              <a:rPr lang="en-US" sz="4900" dirty="0" smtClean="0">
                <a:solidFill>
                  <a:schemeClr val="tx2"/>
                </a:solidFill>
                <a:effectLst>
                  <a:outerShdw blurRad="38100" dist="38100" dir="2700000" algn="tl">
                    <a:srgbClr val="000000">
                      <a:alpha val="43137"/>
                    </a:srgbClr>
                  </a:outerShdw>
                </a:effectLst>
              </a:rPr>
              <a:t>SharePoint 2010 Architecture</a:t>
            </a:r>
            <a:r>
              <a:rPr lang="en-US" sz="4400" dirty="0" smtClean="0">
                <a:solidFill>
                  <a:schemeClr val="tx2"/>
                </a:solidFill>
                <a:effectLst>
                  <a:outerShdw blurRad="38100" dist="38100" dir="2700000" algn="tl">
                    <a:srgbClr val="000000">
                      <a:alpha val="43137"/>
                    </a:srgbClr>
                  </a:outerShdw>
                </a:effectLst>
              </a:rPr>
              <a:t/>
            </a:r>
            <a:br>
              <a:rPr lang="en-US" sz="4400" dirty="0" smtClean="0">
                <a:solidFill>
                  <a:schemeClr val="tx2"/>
                </a:solidFill>
                <a:effectLst>
                  <a:outerShdw blurRad="38100" dist="38100" dir="2700000" algn="tl">
                    <a:srgbClr val="000000">
                      <a:alpha val="43137"/>
                    </a:srgbClr>
                  </a:outerShdw>
                </a:effectLst>
              </a:rPr>
            </a:br>
            <a:r>
              <a:rPr lang="en-US" sz="3100" dirty="0" smtClean="0">
                <a:solidFill>
                  <a:schemeClr val="tx2"/>
                </a:solidFill>
                <a:effectLst>
                  <a:outerShdw blurRad="38100" dist="38100" dir="2700000" algn="tl">
                    <a:srgbClr val="000000">
                      <a:alpha val="43137"/>
                    </a:srgbClr>
                  </a:outerShdw>
                </a:effectLst>
              </a:rPr>
              <a:t>Application Server Services</a:t>
            </a:r>
            <a:endParaRPr lang="en-US" sz="4400"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412874"/>
            <a:ext cx="8382000" cy="4873646"/>
          </a:xfrm>
        </p:spPr>
        <p:txBody>
          <a:bodyPr>
            <a:normAutofit fontScale="92500" lnSpcReduction="20000"/>
          </a:bodyPr>
          <a:lstStyle/>
          <a:p>
            <a:r>
              <a:rPr lang="en-US" dirty="0" smtClean="0">
                <a:solidFill>
                  <a:schemeClr val="tx2"/>
                </a:solidFill>
                <a:effectLst>
                  <a:outerShdw blurRad="38100" dist="38100" dir="2700000" algn="tl">
                    <a:srgbClr val="000000">
                      <a:alpha val="43137"/>
                    </a:srgbClr>
                  </a:outerShdw>
                </a:effectLst>
              </a:rPr>
              <a:t>List of services that can run on Application Servers:</a:t>
            </a:r>
          </a:p>
          <a:p>
            <a:pPr lvl="1"/>
            <a:r>
              <a:rPr lang="en-US" dirty="0" smtClean="0">
                <a:effectLst>
                  <a:outerShdw blurRad="38100" dist="38100" dir="2700000" algn="tl">
                    <a:srgbClr val="000000">
                      <a:alpha val="43137"/>
                    </a:srgbClr>
                  </a:outerShdw>
                </a:effectLst>
              </a:rPr>
              <a:t>Native</a:t>
            </a:r>
          </a:p>
          <a:p>
            <a:pPr lvl="2"/>
            <a:r>
              <a:rPr lang="en-US" dirty="0" smtClean="0">
                <a:effectLst>
                  <a:outerShdw blurRad="38100" dist="38100" dir="2700000" algn="tl">
                    <a:srgbClr val="000000">
                      <a:alpha val="43137"/>
                    </a:srgbClr>
                  </a:outerShdw>
                </a:effectLst>
              </a:rPr>
              <a:t>Access</a:t>
            </a:r>
          </a:p>
          <a:p>
            <a:pPr lvl="2"/>
            <a:r>
              <a:rPr lang="en-US" dirty="0" smtClean="0">
                <a:effectLst>
                  <a:outerShdw blurRad="38100" dist="38100" dir="2700000" algn="tl">
                    <a:srgbClr val="000000">
                      <a:alpha val="43137"/>
                    </a:srgbClr>
                  </a:outerShdw>
                </a:effectLst>
              </a:rPr>
              <a:t>BDC</a:t>
            </a:r>
          </a:p>
          <a:p>
            <a:pPr lvl="2"/>
            <a:r>
              <a:rPr lang="en-US" dirty="0" smtClean="0">
                <a:effectLst>
                  <a:outerShdw blurRad="38100" dist="38100" dir="2700000" algn="tl">
                    <a:srgbClr val="000000">
                      <a:alpha val="43137"/>
                    </a:srgbClr>
                  </a:outerShdw>
                </a:effectLst>
              </a:rPr>
              <a:t>Excel Services</a:t>
            </a:r>
          </a:p>
          <a:p>
            <a:pPr lvl="2"/>
            <a:r>
              <a:rPr lang="en-US" dirty="0" smtClean="0">
                <a:effectLst>
                  <a:outerShdw blurRad="38100" dist="38100" dir="2700000" algn="tl">
                    <a:srgbClr val="000000">
                      <a:alpha val="43137"/>
                    </a:srgbClr>
                  </a:outerShdw>
                </a:effectLst>
              </a:rPr>
              <a:t>Performance Point</a:t>
            </a:r>
          </a:p>
          <a:p>
            <a:pPr lvl="2"/>
            <a:r>
              <a:rPr lang="en-US" dirty="0" smtClean="0">
                <a:effectLst>
                  <a:outerShdw blurRad="38100" dist="38100" dir="2700000" algn="tl">
                    <a:srgbClr val="000000">
                      <a:alpha val="43137"/>
                    </a:srgbClr>
                  </a:outerShdw>
                </a:effectLst>
              </a:rPr>
              <a:t>Visio Services</a:t>
            </a:r>
          </a:p>
          <a:p>
            <a:pPr lvl="2"/>
            <a:r>
              <a:rPr lang="en-US" dirty="0" smtClean="0">
                <a:effectLst>
                  <a:outerShdw blurRad="38100" dist="38100" dir="2700000" algn="tl">
                    <a:srgbClr val="000000">
                      <a:alpha val="43137"/>
                    </a:srgbClr>
                  </a:outerShdw>
                </a:effectLst>
              </a:rPr>
              <a:t>Word</a:t>
            </a:r>
          </a:p>
          <a:p>
            <a:pPr lvl="2"/>
            <a:r>
              <a:rPr lang="en-US" dirty="0" smtClean="0">
                <a:effectLst>
                  <a:outerShdw blurRad="38100" dist="38100" dir="2700000" algn="tl">
                    <a:srgbClr val="000000">
                      <a:alpha val="43137"/>
                    </a:srgbClr>
                  </a:outerShdw>
                </a:effectLst>
              </a:rPr>
              <a:t>PPT</a:t>
            </a:r>
          </a:p>
          <a:p>
            <a:pPr lvl="2"/>
            <a:r>
              <a:rPr lang="en-US" dirty="0" smtClean="0">
                <a:effectLst>
                  <a:outerShdw blurRad="38100" dist="38100" dir="2700000" algn="tl">
                    <a:srgbClr val="000000">
                      <a:alpha val="43137"/>
                    </a:srgbClr>
                  </a:outerShdw>
                </a:effectLst>
              </a:rPr>
              <a:t>Office Web Applications</a:t>
            </a:r>
          </a:p>
          <a:p>
            <a:pPr lvl="2"/>
            <a:r>
              <a:rPr lang="en-US" dirty="0" smtClean="0">
                <a:effectLst>
                  <a:outerShdw blurRad="38100" dist="38100" dir="2700000" algn="tl">
                    <a:srgbClr val="000000">
                      <a:alpha val="43137"/>
                    </a:srgbClr>
                  </a:outerShdw>
                </a:effectLst>
              </a:rPr>
              <a:t>Project Server</a:t>
            </a:r>
          </a:p>
          <a:p>
            <a:pPr lvl="2"/>
            <a:r>
              <a:rPr lang="en-US" i="1" dirty="0" smtClean="0">
                <a:solidFill>
                  <a:schemeClr val="tx2"/>
                </a:solidFill>
                <a:effectLst>
                  <a:outerShdw blurRad="38100" dist="38100" dir="2700000" algn="tl">
                    <a:srgbClr val="000000">
                      <a:alpha val="43137"/>
                    </a:srgbClr>
                  </a:outerShdw>
                </a:effectLst>
              </a:rPr>
              <a:t>More will come…</a:t>
            </a:r>
          </a:p>
          <a:p>
            <a:pPr lvl="1"/>
            <a:r>
              <a:rPr lang="en-US" dirty="0" smtClean="0">
                <a:effectLst>
                  <a:outerShdw blurRad="38100" dist="38100" dir="2700000" algn="tl">
                    <a:srgbClr val="000000">
                      <a:alpha val="43137"/>
                    </a:srgbClr>
                  </a:outerShdw>
                </a:effectLst>
              </a:rPr>
              <a:t>Custom Applications</a:t>
            </a:r>
            <a:endParaRPr lang="en-US" i="1" dirty="0" smtClean="0">
              <a:solidFill>
                <a:schemeClr val="tx2"/>
              </a:solidFill>
              <a:effectLst>
                <a:outerShdw blurRad="38100" dist="38100" dir="2700000" algn="tl">
                  <a:srgbClr val="000000">
                    <a:alpha val="43137"/>
                  </a:srgbClr>
                </a:outerShdw>
              </a:effectLst>
            </a:endParaRPr>
          </a:p>
          <a:p>
            <a:pPr lvl="1"/>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p:txBody>
      </p:sp>
      <p:pic>
        <p:nvPicPr>
          <p:cNvPr id="5" name="Picture 6"/>
          <p:cNvPicPr>
            <a:picLocks noChangeAspect="1" noChangeArrowheads="1"/>
          </p:cNvPicPr>
          <p:nvPr/>
        </p:nvPicPr>
        <p:blipFill>
          <a:blip r:embed="rId3"/>
          <a:srcRect/>
          <a:stretch>
            <a:fillRect/>
          </a:stretch>
        </p:blipFill>
        <p:spPr bwMode="auto">
          <a:xfrm>
            <a:off x="5000628" y="2143116"/>
            <a:ext cx="3829050" cy="3390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7135388"/>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normAutofit fontScale="90000"/>
          </a:bodyPr>
          <a:lstStyle/>
          <a:p>
            <a:r>
              <a:rPr lang="en-US" sz="4900" dirty="0" smtClean="0">
                <a:solidFill>
                  <a:schemeClr val="tx2"/>
                </a:solidFill>
                <a:effectLst>
                  <a:outerShdw blurRad="38100" dist="38100" dir="2700000" algn="tl">
                    <a:srgbClr val="000000">
                      <a:alpha val="43137"/>
                    </a:srgbClr>
                  </a:outerShdw>
                </a:effectLst>
              </a:rPr>
              <a:t>SharePoint 2010 Architecture</a:t>
            </a:r>
            <a:br>
              <a:rPr lang="en-US" sz="4900" dirty="0" smtClean="0">
                <a:solidFill>
                  <a:schemeClr val="tx2"/>
                </a:solidFill>
                <a:effectLst>
                  <a:outerShdw blurRad="38100" dist="38100" dir="2700000" algn="tl">
                    <a:srgbClr val="000000">
                      <a:alpha val="43137"/>
                    </a:srgbClr>
                  </a:outerShdw>
                </a:effectLst>
              </a:rPr>
            </a:br>
            <a:r>
              <a:rPr lang="en-US" sz="3100" i="1" dirty="0" smtClean="0">
                <a:solidFill>
                  <a:schemeClr val="tx2"/>
                </a:solidFill>
                <a:effectLst>
                  <a:outerShdw blurRad="38100" dist="38100" dir="2700000" algn="tl">
                    <a:srgbClr val="000000">
                      <a:alpha val="43137"/>
                    </a:srgbClr>
                  </a:outerShdw>
                </a:effectLst>
              </a:rPr>
              <a:t>SQL Tier Changes</a:t>
            </a:r>
            <a:endParaRPr lang="en-US" sz="31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5720" y="1571612"/>
            <a:ext cx="4819680" cy="4364272"/>
          </a:xfrm>
        </p:spPr>
        <p:txBody>
          <a:bodyPr>
            <a:noAutofit/>
          </a:bodyPr>
          <a:lstStyle/>
          <a:p>
            <a:r>
              <a:rPr lang="en-US" sz="2400" dirty="0" smtClean="0">
                <a:effectLst>
                  <a:outerShdw blurRad="38100" dist="38100" dir="2700000" algn="tl">
                    <a:srgbClr val="000000">
                      <a:alpha val="43137"/>
                    </a:srgbClr>
                  </a:outerShdw>
                </a:effectLst>
              </a:rPr>
              <a:t>Many more Databases to manage</a:t>
            </a:r>
          </a:p>
          <a:p>
            <a:r>
              <a:rPr lang="en-US" sz="2400" dirty="0">
                <a:effectLst>
                  <a:outerShdw blurRad="38100" dist="38100" dir="2700000" algn="tl">
                    <a:srgbClr val="000000">
                      <a:alpha val="43137"/>
                    </a:srgbClr>
                  </a:outerShdw>
                </a:effectLst>
              </a:rPr>
              <a:t>Granular Database Structure</a:t>
            </a:r>
            <a:endParaRPr lang="en-US" sz="2400" dirty="0" smtClean="0">
              <a:effectLst>
                <a:outerShdw blurRad="38100" dist="38100" dir="2700000" algn="tl">
                  <a:srgbClr val="000000">
                    <a:alpha val="43137"/>
                  </a:srgbClr>
                </a:outerShdw>
              </a:effectLst>
            </a:endParaRPr>
          </a:p>
          <a:p>
            <a:pPr lvl="1"/>
            <a:r>
              <a:rPr lang="en-US" sz="2000" dirty="0" smtClean="0">
                <a:effectLst>
                  <a:outerShdw blurRad="38100" dist="38100" dir="2700000" algn="tl">
                    <a:srgbClr val="000000">
                      <a:alpha val="43137"/>
                    </a:srgbClr>
                  </a:outerShdw>
                </a:effectLst>
              </a:rPr>
              <a:t>‘Service Application’ </a:t>
            </a:r>
            <a:r>
              <a:rPr lang="en-US" sz="2000" dirty="0">
                <a:effectLst>
                  <a:outerShdw blurRad="38100" dist="38100" dir="2700000" algn="tl">
                    <a:srgbClr val="000000">
                      <a:alpha val="43137"/>
                    </a:srgbClr>
                  </a:outerShdw>
                </a:effectLst>
              </a:rPr>
              <a:t>Database </a:t>
            </a:r>
            <a:r>
              <a:rPr lang="en-US" sz="2000" dirty="0" smtClean="0">
                <a:effectLst>
                  <a:outerShdw blurRad="38100" dist="38100" dir="2700000" algn="tl">
                    <a:srgbClr val="000000">
                      <a:alpha val="43137"/>
                    </a:srgbClr>
                  </a:outerShdw>
                </a:effectLst>
              </a:rPr>
              <a:t>is split up =&gt;many new features have their own </a:t>
            </a:r>
            <a:r>
              <a:rPr lang="en-US" sz="2000" dirty="0">
                <a:effectLst>
                  <a:outerShdw blurRad="38100" dist="38100" dir="2700000" algn="tl">
                    <a:srgbClr val="000000">
                      <a:alpha val="43137"/>
                    </a:srgbClr>
                  </a:outerShdw>
                </a:effectLst>
              </a:rPr>
              <a:t>Database </a:t>
            </a:r>
            <a:endParaRPr lang="en-US" sz="2000" dirty="0" smtClean="0">
              <a:effectLst>
                <a:outerShdw blurRad="38100" dist="38100" dir="2700000" algn="tl">
                  <a:srgbClr val="000000">
                    <a:alpha val="43137"/>
                  </a:srgbClr>
                </a:outerShdw>
              </a:effectLst>
            </a:endParaRPr>
          </a:p>
          <a:p>
            <a:r>
              <a:rPr lang="en-US" sz="2400" dirty="0" smtClean="0">
                <a:solidFill>
                  <a:schemeClr val="tx1"/>
                </a:solidFill>
                <a:effectLst>
                  <a:outerShdw blurRad="38100" dist="38100" dir="2700000" algn="tl">
                    <a:srgbClr val="000000">
                      <a:alpha val="43137"/>
                    </a:srgbClr>
                  </a:outerShdw>
                </a:effectLst>
              </a:rPr>
              <a:t>Partial </a:t>
            </a:r>
            <a:r>
              <a:rPr lang="en-US" sz="2400" dirty="0">
                <a:solidFill>
                  <a:schemeClr val="tx1"/>
                </a:solidFill>
                <a:effectLst>
                  <a:outerShdw blurRad="38100" dist="38100" dir="2700000" algn="tl">
                    <a:srgbClr val="000000">
                      <a:alpha val="43137"/>
                    </a:srgbClr>
                  </a:outerShdw>
                </a:effectLst>
              </a:rPr>
              <a:t>List of services with own database:</a:t>
            </a:r>
          </a:p>
          <a:p>
            <a:pPr lvl="1"/>
            <a:r>
              <a:rPr lang="en-US" sz="1600" dirty="0">
                <a:effectLst>
                  <a:outerShdw blurRad="38100" dist="38100" dir="2700000" algn="tl">
                    <a:srgbClr val="000000">
                      <a:alpha val="43137"/>
                    </a:srgbClr>
                  </a:outerShdw>
                </a:effectLst>
              </a:rPr>
              <a:t>Search</a:t>
            </a:r>
          </a:p>
          <a:p>
            <a:pPr lvl="1"/>
            <a:r>
              <a:rPr lang="en-US" sz="1600" dirty="0">
                <a:effectLst>
                  <a:outerShdw blurRad="38100" dist="38100" dir="2700000" algn="tl">
                    <a:srgbClr val="000000">
                      <a:alpha val="43137"/>
                    </a:srgbClr>
                  </a:outerShdw>
                </a:effectLst>
              </a:rPr>
              <a:t>People / Profile Import</a:t>
            </a:r>
          </a:p>
          <a:p>
            <a:pPr lvl="1"/>
            <a:r>
              <a:rPr lang="en-US" sz="1600" dirty="0">
                <a:effectLst>
                  <a:outerShdw blurRad="38100" dist="38100" dir="2700000" algn="tl">
                    <a:srgbClr val="000000">
                      <a:alpha val="43137"/>
                    </a:srgbClr>
                  </a:outerShdw>
                </a:effectLst>
              </a:rPr>
              <a:t>Tagging</a:t>
            </a:r>
          </a:p>
          <a:p>
            <a:pPr lvl="1"/>
            <a:r>
              <a:rPr lang="en-US" sz="1600" dirty="0">
                <a:effectLst>
                  <a:outerShdw blurRad="38100" dist="38100" dir="2700000" algn="tl">
                    <a:srgbClr val="000000">
                      <a:alpha val="43137"/>
                    </a:srgbClr>
                  </a:outerShdw>
                </a:effectLst>
              </a:rPr>
              <a:t>Taxonomy</a:t>
            </a:r>
          </a:p>
          <a:p>
            <a:pPr lvl="1"/>
            <a:r>
              <a:rPr lang="en-US" sz="1600" dirty="0">
                <a:effectLst>
                  <a:outerShdw blurRad="38100" dist="38100" dir="2700000" algn="tl">
                    <a:srgbClr val="000000">
                      <a:alpha val="43137"/>
                    </a:srgbClr>
                  </a:outerShdw>
                </a:effectLst>
              </a:rPr>
              <a:t>InfoPath (session state)</a:t>
            </a:r>
          </a:p>
          <a:p>
            <a:pPr lvl="1"/>
            <a:r>
              <a:rPr lang="en-US" sz="1600" dirty="0">
                <a:effectLst>
                  <a:outerShdw blurRad="38100" dist="38100" dir="2700000" algn="tl">
                    <a:srgbClr val="000000">
                      <a:alpha val="43137"/>
                    </a:srgbClr>
                  </a:outerShdw>
                </a:effectLst>
              </a:rPr>
              <a:t>Secure Store</a:t>
            </a:r>
          </a:p>
          <a:p>
            <a:pPr lvl="1"/>
            <a:r>
              <a:rPr lang="en-US" sz="1600" dirty="0" err="1">
                <a:effectLst>
                  <a:outerShdw blurRad="38100" dist="38100" dir="2700000" algn="tl">
                    <a:srgbClr val="000000">
                      <a:alpha val="43137"/>
                    </a:srgbClr>
                  </a:outerShdw>
                </a:effectLst>
              </a:rPr>
              <a:t>LOBi</a:t>
            </a:r>
            <a:endParaRPr lang="en-US" sz="1600" dirty="0">
              <a:effectLst>
                <a:outerShdw blurRad="38100" dist="38100" dir="2700000" algn="tl">
                  <a:srgbClr val="000000">
                    <a:alpha val="43137"/>
                  </a:srgbClr>
                </a:outerShdw>
              </a:effectLst>
            </a:endParaRPr>
          </a:p>
          <a:p>
            <a:pPr lvl="1"/>
            <a:r>
              <a:rPr lang="en-US" sz="1600" dirty="0">
                <a:effectLst>
                  <a:outerShdw blurRad="38100" dist="38100" dir="2700000" algn="tl">
                    <a:srgbClr val="000000">
                      <a:alpha val="43137"/>
                    </a:srgbClr>
                  </a:outerShdw>
                </a:effectLst>
              </a:rPr>
              <a:t>Web Analytics</a:t>
            </a:r>
          </a:p>
          <a:p>
            <a:pPr lvl="1"/>
            <a:r>
              <a:rPr lang="en-US" sz="1600" dirty="0">
                <a:effectLst>
                  <a:outerShdw blurRad="38100" dist="38100" dir="2700000" algn="tl">
                    <a:srgbClr val="000000">
                      <a:alpha val="43137"/>
                    </a:srgbClr>
                  </a:outerShdw>
                </a:effectLst>
              </a:rPr>
              <a:t>Performance </a:t>
            </a:r>
            <a:r>
              <a:rPr lang="en-US" sz="1600" dirty="0" smtClean="0">
                <a:effectLst>
                  <a:outerShdw blurRad="38100" dist="38100" dir="2700000" algn="tl">
                    <a:srgbClr val="000000">
                      <a:alpha val="43137"/>
                    </a:srgbClr>
                  </a:outerShdw>
                </a:effectLst>
              </a:rPr>
              <a:t>Point</a:t>
            </a:r>
            <a:endParaRPr lang="en-US" sz="1600" dirty="0">
              <a:effectLst>
                <a:outerShdw blurRad="38100" dist="38100" dir="2700000" algn="tl">
                  <a:srgbClr val="000000">
                    <a:alpha val="43137"/>
                  </a:srgbClr>
                </a:outerShdw>
              </a:effectLst>
            </a:endParaRPr>
          </a:p>
        </p:txBody>
      </p:sp>
      <p:pic>
        <p:nvPicPr>
          <p:cNvPr id="43011" name="Picture 3"/>
          <p:cNvPicPr>
            <a:picLocks noChangeAspect="1" noChangeArrowheads="1"/>
          </p:cNvPicPr>
          <p:nvPr/>
        </p:nvPicPr>
        <p:blipFill>
          <a:blip r:embed="rId3"/>
          <a:srcRect/>
          <a:stretch>
            <a:fillRect/>
          </a:stretch>
        </p:blipFill>
        <p:spPr bwMode="auto">
          <a:xfrm>
            <a:off x="5143504" y="1928802"/>
            <a:ext cx="3829050" cy="3390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4653084"/>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620156" cy="609398"/>
          </a:xfrm>
        </p:spPr>
        <p:txBody>
          <a:bodyPr>
            <a:normAutofit fontScale="90000"/>
          </a:bodyPr>
          <a:lstStyle/>
          <a:p>
            <a:r>
              <a:rPr lang="en-US" sz="4400" dirty="0">
                <a:solidFill>
                  <a:schemeClr val="tx2"/>
                </a:solidFill>
                <a:effectLst>
                  <a:outerShdw blurRad="38100" dist="38100" dir="2700000" algn="tl">
                    <a:srgbClr val="000000">
                      <a:alpha val="43137"/>
                    </a:srgbClr>
                  </a:outerShdw>
                </a:effectLst>
              </a:rPr>
              <a:t>SharePoint 2010 Architecture </a:t>
            </a:r>
            <a:r>
              <a:rPr lang="en-US" sz="4400" dirty="0" smtClean="0">
                <a:solidFill>
                  <a:schemeClr val="tx2"/>
                </a:solidFill>
                <a:effectLst>
                  <a:outerShdw blurRad="38100" dist="38100" dir="2700000" algn="tl">
                    <a:srgbClr val="000000">
                      <a:alpha val="43137"/>
                    </a:srgbClr>
                  </a:outerShdw>
                </a:effectLst>
              </a:rPr>
              <a:t/>
            </a:r>
            <a:br>
              <a:rPr lang="en-US" sz="4400" dirty="0" smtClean="0">
                <a:solidFill>
                  <a:schemeClr val="tx2"/>
                </a:solidFill>
                <a:effectLst>
                  <a:outerShdw blurRad="38100" dist="38100" dir="2700000" algn="tl">
                    <a:srgbClr val="000000">
                      <a:alpha val="43137"/>
                    </a:srgbClr>
                  </a:outerShdw>
                </a:effectLst>
              </a:rPr>
            </a:br>
            <a:r>
              <a:rPr lang="en-US" sz="3100" i="1" dirty="0" smtClean="0">
                <a:solidFill>
                  <a:schemeClr val="tx2"/>
                </a:solidFill>
                <a:effectLst>
                  <a:outerShdw blurRad="38100" dist="38100" dir="2700000" algn="tl">
                    <a:srgbClr val="000000">
                      <a:alpha val="43137"/>
                    </a:srgbClr>
                  </a:outerShdw>
                </a:effectLst>
              </a:rPr>
              <a:t>Farm-Level Changes</a:t>
            </a:r>
            <a:endParaRPr lang="en-US" sz="4400" i="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5720" y="1285860"/>
            <a:ext cx="8858280" cy="5404556"/>
          </a:xfrm>
        </p:spPr>
        <p:txBody>
          <a:bodyPr/>
          <a:lstStyle/>
          <a:p>
            <a:r>
              <a:rPr lang="en-US" sz="2400" dirty="0" smtClean="0">
                <a:solidFill>
                  <a:schemeClr val="tx2"/>
                </a:solidFill>
                <a:effectLst>
                  <a:outerShdw blurRad="38100" dist="38100" dir="2700000" algn="tl">
                    <a:srgbClr val="000000">
                      <a:alpha val="43137"/>
                    </a:srgbClr>
                  </a:outerShdw>
                </a:effectLst>
              </a:rPr>
              <a:t>Service Model - </a:t>
            </a:r>
            <a:r>
              <a:rPr lang="en-US" sz="2400" i="1" dirty="0" smtClean="0">
                <a:solidFill>
                  <a:schemeClr val="tx2"/>
                </a:solidFill>
                <a:effectLst>
                  <a:outerShdw blurRad="38100" dist="38100" dir="2700000" algn="tl">
                    <a:srgbClr val="000000">
                      <a:alpha val="43137"/>
                    </a:srgbClr>
                  </a:outerShdw>
                </a:effectLst>
              </a:rPr>
              <a:t>Paradigm Change: </a:t>
            </a:r>
            <a:r>
              <a:rPr lang="en-US" sz="2400" u="sng" dirty="0" smtClean="0">
                <a:solidFill>
                  <a:schemeClr val="tx2"/>
                </a:solidFill>
                <a:effectLst>
                  <a:outerShdw blurRad="38100" dist="38100" dir="2700000" algn="tl">
                    <a:srgbClr val="000000">
                      <a:alpha val="43137"/>
                    </a:srgbClr>
                  </a:outerShdw>
                </a:effectLst>
              </a:rPr>
              <a:t>SSPs are no more!</a:t>
            </a:r>
          </a:p>
          <a:p>
            <a:pPr lvl="1"/>
            <a:r>
              <a:rPr lang="en-US" sz="2000" dirty="0" smtClean="0">
                <a:effectLst>
                  <a:outerShdw blurRad="38100" dist="38100" dir="2700000" algn="tl">
                    <a:srgbClr val="000000">
                      <a:alpha val="43137"/>
                    </a:srgbClr>
                  </a:outerShdw>
                </a:effectLst>
              </a:rPr>
              <a:t>Reasoning:</a:t>
            </a:r>
          </a:p>
          <a:p>
            <a:pPr lvl="2"/>
            <a:r>
              <a:rPr lang="en-US" sz="2000" dirty="0" smtClean="0">
                <a:effectLst>
                  <a:outerShdw blurRad="38100" dist="38100" dir="2700000" algn="tl">
                    <a:srgbClr val="000000">
                      <a:alpha val="43137"/>
                    </a:srgbClr>
                  </a:outerShdw>
                </a:effectLst>
              </a:rPr>
              <a:t>Unusual concept</a:t>
            </a:r>
          </a:p>
          <a:p>
            <a:pPr lvl="2"/>
            <a:r>
              <a:rPr lang="en-US" sz="2000" dirty="0" smtClean="0">
                <a:effectLst>
                  <a:outerShdw blurRad="38100" dist="38100" dir="2700000" algn="tl">
                    <a:srgbClr val="000000">
                      <a:alpha val="43137"/>
                    </a:srgbClr>
                  </a:outerShdw>
                </a:effectLst>
              </a:rPr>
              <a:t>Hard to deploy and manage</a:t>
            </a:r>
          </a:p>
          <a:p>
            <a:pPr lvl="2"/>
            <a:r>
              <a:rPr lang="en-US" sz="2000" dirty="0" smtClean="0">
                <a:effectLst>
                  <a:outerShdw blurRad="38100" dist="38100" dir="2700000" algn="tl">
                    <a:srgbClr val="000000">
                      <a:alpha val="43137"/>
                    </a:srgbClr>
                  </a:outerShdw>
                </a:effectLst>
              </a:rPr>
              <a:t>Unable to scale: too many services in one database</a:t>
            </a:r>
          </a:p>
          <a:p>
            <a:r>
              <a:rPr lang="en-US" sz="2400" dirty="0" smtClean="0">
                <a:solidFill>
                  <a:schemeClr val="tx2"/>
                </a:solidFill>
                <a:effectLst>
                  <a:outerShdw blurRad="38100" dist="38100" dir="2700000" algn="tl">
                    <a:srgbClr val="000000">
                      <a:alpha val="43137"/>
                    </a:srgbClr>
                  </a:outerShdw>
                </a:effectLst>
              </a:rPr>
              <a:t>New concept is “Service Application” or “Service App”</a:t>
            </a:r>
          </a:p>
          <a:p>
            <a:pPr lvl="1"/>
            <a:r>
              <a:rPr lang="en-US" sz="2000" dirty="0">
                <a:effectLst>
                  <a:outerShdw blurRad="38100" dist="38100" dir="2700000" algn="tl">
                    <a:srgbClr val="000000">
                      <a:alpha val="43137"/>
                    </a:srgbClr>
                  </a:outerShdw>
                </a:effectLst>
              </a:rPr>
              <a:t>Shared services split out into separate services</a:t>
            </a:r>
          </a:p>
          <a:p>
            <a:pPr lvl="2"/>
            <a:r>
              <a:rPr lang="en-US" sz="1600" dirty="0">
                <a:effectLst>
                  <a:outerShdw blurRad="38100" dist="38100" dir="2700000" algn="tl">
                    <a:srgbClr val="000000">
                      <a:alpha val="43137"/>
                    </a:srgbClr>
                  </a:outerShdw>
                </a:effectLst>
              </a:rPr>
              <a:t>Profiles, Audiences =&gt; People Service App</a:t>
            </a:r>
          </a:p>
          <a:p>
            <a:pPr lvl="2"/>
            <a:r>
              <a:rPr lang="en-US" sz="1600" dirty="0">
                <a:effectLst>
                  <a:outerShdw blurRad="38100" dist="38100" dir="2700000" algn="tl">
                    <a:srgbClr val="000000">
                      <a:alpha val="43137"/>
                    </a:srgbClr>
                  </a:outerShdw>
                </a:effectLst>
              </a:rPr>
              <a:t>Search =&gt; Search Service App</a:t>
            </a:r>
          </a:p>
          <a:p>
            <a:pPr lvl="2"/>
            <a:r>
              <a:rPr lang="en-US" sz="1600" dirty="0">
                <a:effectLst>
                  <a:outerShdw blurRad="38100" dist="38100" dir="2700000" algn="tl">
                    <a:srgbClr val="000000">
                      <a:alpha val="43137"/>
                    </a:srgbClr>
                  </a:outerShdw>
                </a:effectLst>
              </a:rPr>
              <a:t>Excel =&gt; Excel Service App</a:t>
            </a:r>
          </a:p>
          <a:p>
            <a:pPr lvl="2"/>
            <a:r>
              <a:rPr lang="en-US" sz="1600" dirty="0">
                <a:effectLst>
                  <a:outerShdw blurRad="38100" dist="38100" dir="2700000" algn="tl">
                    <a:srgbClr val="000000">
                      <a:alpha val="43137"/>
                    </a:srgbClr>
                  </a:outerShdw>
                </a:effectLst>
              </a:rPr>
              <a:t>BDC =&gt; </a:t>
            </a:r>
            <a:r>
              <a:rPr lang="en-US" sz="1600" dirty="0" smtClean="0">
                <a:effectLst>
                  <a:outerShdw blurRad="38100" dist="38100" dir="2700000" algn="tl">
                    <a:srgbClr val="000000">
                      <a:alpha val="43137"/>
                    </a:srgbClr>
                  </a:outerShdw>
                </a:effectLst>
              </a:rPr>
              <a:t>BCS </a:t>
            </a:r>
            <a:r>
              <a:rPr lang="en-US" sz="1600" dirty="0">
                <a:effectLst>
                  <a:outerShdw blurRad="38100" dist="38100" dir="2700000" algn="tl">
                    <a:srgbClr val="000000">
                      <a:alpha val="43137"/>
                    </a:srgbClr>
                  </a:outerShdw>
                </a:effectLst>
              </a:rPr>
              <a:t>Service App</a:t>
            </a:r>
          </a:p>
          <a:p>
            <a:r>
              <a:rPr lang="en-US" sz="2400" dirty="0">
                <a:solidFill>
                  <a:schemeClr val="tx2"/>
                </a:solidFill>
                <a:effectLst>
                  <a:outerShdw blurRad="38100" dist="38100" dir="2700000" algn="tl">
                    <a:srgbClr val="000000">
                      <a:alpha val="43137"/>
                    </a:srgbClr>
                  </a:outerShdw>
                </a:effectLst>
              </a:rPr>
              <a:t>There are also many other new Service Applications</a:t>
            </a:r>
          </a:p>
          <a:p>
            <a:r>
              <a:rPr lang="en-US" sz="2400" dirty="0" smtClean="0">
                <a:solidFill>
                  <a:schemeClr val="tx2"/>
                </a:solidFill>
                <a:effectLst>
                  <a:outerShdw blurRad="38100" dist="38100" dir="2700000" algn="tl">
                    <a:srgbClr val="000000">
                      <a:alpha val="43137"/>
                    </a:srgbClr>
                  </a:outerShdw>
                </a:effectLst>
              </a:rPr>
              <a:t>Service </a:t>
            </a:r>
            <a:r>
              <a:rPr lang="en-US" sz="2400" dirty="0">
                <a:solidFill>
                  <a:schemeClr val="tx2"/>
                </a:solidFill>
                <a:effectLst>
                  <a:outerShdw blurRad="38100" dist="38100" dir="2700000" algn="tl">
                    <a:srgbClr val="000000">
                      <a:alpha val="43137"/>
                    </a:srgbClr>
                  </a:outerShdw>
                </a:effectLst>
              </a:rPr>
              <a:t>Applications </a:t>
            </a:r>
            <a:r>
              <a:rPr lang="en-US" sz="2400" dirty="0" smtClean="0">
                <a:solidFill>
                  <a:schemeClr val="tx2"/>
                </a:solidFill>
                <a:effectLst>
                  <a:outerShdw blurRad="38100" dist="38100" dir="2700000" algn="tl">
                    <a:srgbClr val="000000">
                      <a:alpha val="43137"/>
                    </a:srgbClr>
                  </a:outerShdw>
                </a:effectLst>
              </a:rPr>
              <a:t>can be ‘Cross-Farm’ instead </a:t>
            </a:r>
            <a:r>
              <a:rPr lang="en-US" sz="2400" dirty="0">
                <a:solidFill>
                  <a:schemeClr val="tx2"/>
                </a:solidFill>
                <a:effectLst>
                  <a:outerShdw blurRad="38100" dist="38100" dir="2700000" algn="tl">
                    <a:srgbClr val="000000">
                      <a:alpha val="43137"/>
                    </a:srgbClr>
                  </a:outerShdw>
                </a:effectLst>
              </a:rPr>
              <a:t>of </a:t>
            </a:r>
            <a:br>
              <a:rPr lang="en-US" sz="2400" dirty="0">
                <a:solidFill>
                  <a:schemeClr val="tx2"/>
                </a:solidFill>
                <a:effectLst>
                  <a:outerShdw blurRad="38100" dist="38100" dir="2700000" algn="tl">
                    <a:srgbClr val="000000">
                      <a:alpha val="43137"/>
                    </a:srgbClr>
                  </a:outerShdw>
                </a:effectLst>
              </a:rPr>
            </a:br>
            <a:r>
              <a:rPr lang="en-US" sz="2400" dirty="0" smtClean="0">
                <a:solidFill>
                  <a:schemeClr val="tx2"/>
                </a:solidFill>
                <a:effectLst>
                  <a:outerShdw blurRad="38100" dist="38100" dir="2700000" algn="tl">
                    <a:srgbClr val="000000">
                      <a:alpha val="43137"/>
                    </a:srgbClr>
                  </a:outerShdw>
                </a:effectLst>
              </a:rPr>
              <a:t>‘Parent-Child Farm’ </a:t>
            </a:r>
            <a:endParaRPr lang="en-US" sz="2400" dirty="0">
              <a:solidFill>
                <a:schemeClr val="tx2"/>
              </a:solidFill>
              <a:effectLst>
                <a:outerShdw blurRad="38100" dist="38100" dir="2700000" algn="tl">
                  <a:srgbClr val="000000">
                    <a:alpha val="43137"/>
                  </a:srgbClr>
                </a:outerShdw>
              </a:effectLst>
            </a:endParaRPr>
          </a:p>
          <a:p>
            <a:pPr marL="0" indent="0">
              <a:buNone/>
            </a:pPr>
            <a:endParaRPr lang="en-US" sz="2000" dirty="0" smtClean="0">
              <a:effectLst>
                <a:outerShdw blurRad="38100" dist="38100" dir="2700000" algn="tl">
                  <a:srgbClr val="000000">
                    <a:alpha val="43137"/>
                  </a:srgbClr>
                </a:outerShdw>
              </a:effectLst>
            </a:endParaRPr>
          </a:p>
          <a:p>
            <a:endParaRPr lang="en-US" sz="20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655014"/>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3.5|3.7|3.4|17.5|3.8|2.1"/>
</p:tagLst>
</file>

<file path=ppt/theme/theme1.xml><?xml version="1.0" encoding="utf-8"?>
<a:theme xmlns:a="http://schemas.openxmlformats.org/drawingml/2006/main" name="TR9_Breakout_ChalkTalk_template">
  <a:themeElements>
    <a:clrScheme name="Custom 5">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2_TR9_Breakout_ChalkTalk_template">
  <a:themeElements>
    <a:clrScheme name="Custom 5">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11.xml><?xml version="1.0" encoding="utf-8"?>
<a:theme xmlns:a="http://schemas.openxmlformats.org/drawingml/2006/main" name="3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TechReady9">
      <a:dk1>
        <a:srgbClr val="000000"/>
      </a:dk1>
      <a:lt1>
        <a:srgbClr val="FFFFFF"/>
      </a:lt1>
      <a:dk2>
        <a:srgbClr val="B14717"/>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5-10140_TR9_Breakout_ChalkTalk_template">
  <a:themeElements>
    <a:clrScheme name="Custom 5">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harePoint Conference 2009 4x3">
  <a:themeElements>
    <a:clrScheme name="Custom 15">
      <a:dk1>
        <a:sysClr val="windowText" lastClr="000000"/>
      </a:dk1>
      <a:lt1>
        <a:sysClr val="window" lastClr="FFFFFF"/>
      </a:lt1>
      <a:dk2>
        <a:srgbClr val="535455"/>
      </a:dk2>
      <a:lt2>
        <a:srgbClr val="FDE9D3"/>
      </a:lt2>
      <a:accent1>
        <a:srgbClr val="F79524"/>
      </a:accent1>
      <a:accent2>
        <a:srgbClr val="F7BC24"/>
      </a:accent2>
      <a:accent3>
        <a:srgbClr val="8E8E8E"/>
      </a:accent3>
      <a:accent4>
        <a:srgbClr val="2C3BAA"/>
      </a:accent4>
      <a:accent5>
        <a:srgbClr val="1D739C"/>
      </a:accent5>
      <a:accent6>
        <a:srgbClr val="1E9C7C"/>
      </a:accent6>
      <a:hlink>
        <a:srgbClr val="B3BAEB"/>
      </a:hlink>
      <a:folHlink>
        <a:srgbClr val="6BBBE3"/>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1"/>
        </a:lnRef>
        <a:fillRef idx="3">
          <a:schemeClr val="accent1"/>
        </a:fillRef>
        <a:effectRef idx="3">
          <a:schemeClr val="accent1"/>
        </a:effectRef>
        <a:fontRef idx="minor">
          <a:schemeClr val="lt1"/>
        </a:fontRef>
      </a:style>
    </a:spDef>
    <a:txDef>
      <a:spPr>
        <a:noFill/>
      </a:spPr>
      <a:bodyPr wrap="non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theme>
</file>

<file path=ppt/theme/theme6.xml><?xml version="1.0" encoding="utf-8"?>
<a:theme xmlns:a="http://schemas.openxmlformats.org/drawingml/2006/main" name="1_TR9_Breakout_ChalkTalk_template">
  <a:themeElements>
    <a:clrScheme name="Custom 5">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White with Consolas font for code slides">
  <a:themeElements>
    <a:clrScheme name="TechReady9">
      <a:dk1>
        <a:srgbClr val="000000"/>
      </a:dk1>
      <a:lt1>
        <a:srgbClr val="FFFFFF"/>
      </a:lt1>
      <a:dk2>
        <a:srgbClr val="B14717"/>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1_5-10140_TR9_Breakout_ChalkTalk_template">
  <a:themeElements>
    <a:clrScheme name="Custom 5">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2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57F133C1A99D4E9641F275DA152515" ma:contentTypeVersion="0" ma:contentTypeDescription="Create a new document." ma:contentTypeScope="" ma:versionID="ff5697c741b131e9c9d64c7b64ca66f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21E6BF-986C-4030-BF93-F6CD1535F389}"/>
</file>

<file path=customXml/itemProps2.xml><?xml version="1.0" encoding="utf-8"?>
<ds:datastoreItem xmlns:ds="http://schemas.openxmlformats.org/officeDocument/2006/customXml" ds:itemID="{3937A695-0707-48EA-BB90-34DDE07EA716}"/>
</file>

<file path=customXml/itemProps3.xml><?xml version="1.0" encoding="utf-8"?>
<ds:datastoreItem xmlns:ds="http://schemas.openxmlformats.org/officeDocument/2006/customXml" ds:itemID="{041A93B4-29AA-4604-8757-F2E6039BDE5C}"/>
</file>

<file path=docProps/app.xml><?xml version="1.0" encoding="utf-8"?>
<Properties xmlns="http://schemas.openxmlformats.org/officeDocument/2006/extended-properties" xmlns:vt="http://schemas.openxmlformats.org/officeDocument/2006/docPropsVTypes">
  <Template>TR9_Breakout_ChalkTalk_template</Template>
  <TotalTime>0</TotalTime>
  <Words>2604</Words>
  <Application>Microsoft Office PowerPoint</Application>
  <PresentationFormat>On-screen Show (4:3)</PresentationFormat>
  <Paragraphs>548</Paragraphs>
  <Slides>58</Slides>
  <Notes>56</Notes>
  <HiddenSlides>2</HiddenSlides>
  <MMClips>0</MMClips>
  <ScaleCrop>false</ScaleCrop>
  <HeadingPairs>
    <vt:vector size="4" baseType="variant">
      <vt:variant>
        <vt:lpstr>Theme</vt:lpstr>
      </vt:variant>
      <vt:variant>
        <vt:i4>11</vt:i4>
      </vt:variant>
      <vt:variant>
        <vt:lpstr>Slide Titles</vt:lpstr>
      </vt:variant>
      <vt:variant>
        <vt:i4>58</vt:i4>
      </vt:variant>
    </vt:vector>
  </HeadingPairs>
  <TitlesOfParts>
    <vt:vector size="69" baseType="lpstr">
      <vt:lpstr>TR9_Breakout_ChalkTalk_template</vt:lpstr>
      <vt:lpstr>White with Consolas font for code slides</vt:lpstr>
      <vt:lpstr>5-10140_TR9_Breakout_ChalkTalk_template</vt:lpstr>
      <vt:lpstr>1_Office Theme</vt:lpstr>
      <vt:lpstr>SharePoint Conference 2009 4x3</vt:lpstr>
      <vt:lpstr>1_TR9_Breakout_ChalkTalk_template</vt:lpstr>
      <vt:lpstr>1_White with Consolas font for code slides</vt:lpstr>
      <vt:lpstr>1_5-10140_TR9_Breakout_ChalkTalk_template</vt:lpstr>
      <vt:lpstr>2_Office Theme</vt:lpstr>
      <vt:lpstr>2_TR9_Breakout_ChalkTalk_template</vt:lpstr>
      <vt:lpstr>3_Office Theme</vt:lpstr>
      <vt:lpstr>SharePoint 2010: Architectural Changes - Headlines </vt:lpstr>
      <vt:lpstr>PowerPoint Presentation</vt:lpstr>
      <vt:lpstr>SharePoint 2010 Architecture More Scalable</vt:lpstr>
      <vt:lpstr>SharePoint 2010 Architecture More Flexible</vt:lpstr>
      <vt:lpstr>SharePoint  2010 Architecture Tiers</vt:lpstr>
      <vt:lpstr>SharePoint 2010 Architecture Web-Front-End Servers – Highlights</vt:lpstr>
      <vt:lpstr>SharePoint 2010 Architecture Application Server Services</vt:lpstr>
      <vt:lpstr>SharePoint 2010 Architecture SQL Tier Changes</vt:lpstr>
      <vt:lpstr>SharePoint 2010 Architecture  Farm-Level Changes</vt:lpstr>
      <vt:lpstr>SharePoint 2010 Architecture  Improvements</vt:lpstr>
      <vt:lpstr>SharePoint 2010 Architecture  Other SQL Changes</vt:lpstr>
      <vt:lpstr>SharePoint 2010 Architecture Platform Scalability</vt:lpstr>
      <vt:lpstr>SharePoint 2010 Architecture High Availability</vt:lpstr>
      <vt:lpstr>SharePoint 2010 Architecture Content Storage</vt:lpstr>
      <vt:lpstr>SharePoint 2010 Architecture Backup, Restore &amp; Recovery</vt:lpstr>
      <vt:lpstr>SharePoint 2010 Architecture Management Improvements</vt:lpstr>
      <vt:lpstr>SharePoint 2010 Architecture Improved Logging</vt:lpstr>
      <vt:lpstr>SharePoint 2010: Farm Topologies</vt:lpstr>
      <vt:lpstr>SharePoint 2010 System Requirements</vt:lpstr>
      <vt:lpstr>SharePoint 2010: Standard Architectures Limited Deployments</vt:lpstr>
      <vt:lpstr>SharePoint 2010: Standard Architectures Small Farm Topologies</vt:lpstr>
      <vt:lpstr>SharePoint 2010: Standard Architectures Medium Farm Topologies</vt:lpstr>
      <vt:lpstr>SharePoint 2010: Standard Architectures Large Farm Topologies</vt:lpstr>
      <vt:lpstr>SharePoint 2010: Standard Architectures Sample - Very Large Farm Design</vt:lpstr>
      <vt:lpstr>SharePoint 2010: Search Topologies</vt:lpstr>
      <vt:lpstr>SharePoint 2010: Search Concepts</vt:lpstr>
      <vt:lpstr>SharePoint 2010: Search Topologies Small Farm</vt:lpstr>
      <vt:lpstr>SharePoint 2010: Search Topologies  Medium Farm</vt:lpstr>
      <vt:lpstr>SharePoint 2010: Search Topologies Medium / Large Farm</vt:lpstr>
      <vt:lpstr>SharePoint 2010: Service Application Architecture</vt:lpstr>
      <vt:lpstr>SharePoint 2010: Service Applications Application Model</vt:lpstr>
      <vt:lpstr>PowerPoint Presentation</vt:lpstr>
      <vt:lpstr>SharePoint 2010 Services Applications  Architecture</vt:lpstr>
      <vt:lpstr>SharePoint 2010 Service Applications</vt:lpstr>
      <vt:lpstr>SharePoint 2010 Services Applications Framework</vt:lpstr>
      <vt:lpstr>SharePoint 2010 Services Applications Benefits of a Shared Services Architecture</vt:lpstr>
      <vt:lpstr>SharePoint 2010 Service Applications Native SSA’s (1 of 2)</vt:lpstr>
      <vt:lpstr>SharePoint 2010 Service Applications Native SSA’s (2 of 2)</vt:lpstr>
      <vt:lpstr>SharePoint 2010 Service Applications  Proxies</vt:lpstr>
      <vt:lpstr>SharePoint 2010 Service Applications  ‘Parent Farm’ (2007) vs. ‘Cross Farm’ (2010)</vt:lpstr>
      <vt:lpstr>SharePoint 2010 Service Applications  Shared Services Architecture</vt:lpstr>
      <vt:lpstr>SharePoint 2010 Service Applications  Deploying Services Across Farms</vt:lpstr>
      <vt:lpstr>SharePoint 2010 Service Applications  Simple Service Application Association</vt:lpstr>
      <vt:lpstr>SharePoint 2010 Service Applications  Multiple Service Application Association</vt:lpstr>
      <vt:lpstr>SharePoint 2010 Service Applications  ‘Content-Only Farm’ consuming from ‘Enterprise Services Farm’</vt:lpstr>
      <vt:lpstr>SharePoint 2010 Service Applications  Multiple Farms – Mixed Service Application Association</vt:lpstr>
      <vt:lpstr>SharePoint 2010 Service Applications  Multiple Farms – ‘Multi-Enterprise Service Application Farms’</vt:lpstr>
      <vt:lpstr>SharePoint 2010 Service Applications Geographical Distribution</vt:lpstr>
      <vt:lpstr>SharePoint 2010: Other Headlines…</vt:lpstr>
      <vt:lpstr>PowerPoint Presentation</vt:lpstr>
      <vt:lpstr>SharePoint 2010: Multi-Tenancy</vt:lpstr>
      <vt:lpstr>SharePoint 2010: Hosting  Scalable, Unified Infrastructure</vt:lpstr>
      <vt:lpstr>SharePoint 2010: Capacity Management</vt:lpstr>
      <vt:lpstr>SharePoint 2010 Performance &amp; Capacity From Beta to Launch</vt:lpstr>
      <vt:lpstr>SharePoint 2010: Health &amp; Monitoring Areas of Investment</vt:lpstr>
      <vt:lpstr>SharePoint 2010: Deployment Enhancements Flexible Deployment</vt:lpstr>
      <vt:lpstr>SharePoint 2010: ‘Backup &amp; Restore’</vt:lpstr>
      <vt:lpstr>SharePoint 2010: Virtualization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SharePoint 2010 Architecture</dc:title>
  <dc:subject>SharePoint 2010</dc:subject>
  <dc:creator/>
  <cp:keywords>SharePoint, 2010, Architecture</cp:keywords>
  <cp:lastModifiedBy/>
  <cp:revision>1</cp:revision>
  <dcterms:created xsi:type="dcterms:W3CDTF">2009-07-27T20:55:53Z</dcterms:created>
  <dcterms:modified xsi:type="dcterms:W3CDTF">2010-07-09T15:44:06Z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0x0101001F57F133C1A99D4E9641F275DA152515</vt:lpwstr>
  </property>
  <property fmtid="{D5CDD505-2E9C-101B-9397-08002B2CF9AE}" pid="3" name="TaxKeyword">
    <vt:lpwstr>42;#Architecture|11111111-1111-1111-1111-111111111111;#3;#SharePoint|11111111-1111-1111-1111-111111111111;#47;#2010|b2414759-141b-44c3-8cfc-8a92ae773c18</vt:lpwstr>
  </property>
</Properties>
</file>